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 id="2147483676" r:id="rId2"/>
    <p:sldMasterId id="2147483688" r:id="rId3"/>
    <p:sldMasterId id="2147483700" r:id="rId4"/>
    <p:sldMasterId id="2147483712" r:id="rId5"/>
  </p:sldMasterIdLst>
  <p:notesMasterIdLst>
    <p:notesMasterId r:id="rId31"/>
  </p:notesMasterIdLst>
  <p:sldIdLst>
    <p:sldId id="945" r:id="rId6"/>
    <p:sldId id="944" r:id="rId7"/>
    <p:sldId id="946" r:id="rId8"/>
    <p:sldId id="947" r:id="rId9"/>
    <p:sldId id="948" r:id="rId10"/>
    <p:sldId id="949" r:id="rId11"/>
    <p:sldId id="950" r:id="rId12"/>
    <p:sldId id="951" r:id="rId13"/>
    <p:sldId id="952" r:id="rId14"/>
    <p:sldId id="953" r:id="rId15"/>
    <p:sldId id="954" r:id="rId16"/>
    <p:sldId id="955" r:id="rId17"/>
    <p:sldId id="956" r:id="rId18"/>
    <p:sldId id="957" r:id="rId19"/>
    <p:sldId id="958" r:id="rId20"/>
    <p:sldId id="959" r:id="rId21"/>
    <p:sldId id="960" r:id="rId22"/>
    <p:sldId id="961" r:id="rId23"/>
    <p:sldId id="962" r:id="rId24"/>
    <p:sldId id="963" r:id="rId25"/>
    <p:sldId id="964" r:id="rId26"/>
    <p:sldId id="965" r:id="rId27"/>
    <p:sldId id="966" r:id="rId28"/>
    <p:sldId id="967" r:id="rId29"/>
    <p:sldId id="968" r:id="rId30"/>
  </p:sldIdLst>
  <p:sldSz cx="9144000" cy="6858000" type="screen4x3"/>
  <p:notesSz cx="6858000" cy="9144000"/>
  <p:defaultTextStyle>
    <a:defPPr>
      <a:defRPr lang="tr-TR"/>
    </a:defPPr>
    <a:lvl1pPr algn="l" rtl="0" fontAlgn="base">
      <a:spcBef>
        <a:spcPct val="0"/>
      </a:spcBef>
      <a:spcAft>
        <a:spcPct val="0"/>
      </a:spcAft>
      <a:defRPr sz="1600" kern="1200">
        <a:solidFill>
          <a:schemeClr val="tx1"/>
        </a:solidFill>
        <a:latin typeface="verdana" pitchFamily="34" charset="0"/>
        <a:ea typeface="+mn-ea"/>
        <a:cs typeface="+mn-cs"/>
      </a:defRPr>
    </a:lvl1pPr>
    <a:lvl2pPr marL="457200" algn="l" rtl="0" fontAlgn="base">
      <a:spcBef>
        <a:spcPct val="0"/>
      </a:spcBef>
      <a:spcAft>
        <a:spcPct val="0"/>
      </a:spcAft>
      <a:defRPr sz="1600" kern="1200">
        <a:solidFill>
          <a:schemeClr val="tx1"/>
        </a:solidFill>
        <a:latin typeface="verdana" pitchFamily="34" charset="0"/>
        <a:ea typeface="+mn-ea"/>
        <a:cs typeface="+mn-cs"/>
      </a:defRPr>
    </a:lvl2pPr>
    <a:lvl3pPr marL="914400" algn="l" rtl="0" fontAlgn="base">
      <a:spcBef>
        <a:spcPct val="0"/>
      </a:spcBef>
      <a:spcAft>
        <a:spcPct val="0"/>
      </a:spcAft>
      <a:defRPr sz="1600" kern="1200">
        <a:solidFill>
          <a:schemeClr val="tx1"/>
        </a:solidFill>
        <a:latin typeface="verdana" pitchFamily="34" charset="0"/>
        <a:ea typeface="+mn-ea"/>
        <a:cs typeface="+mn-cs"/>
      </a:defRPr>
    </a:lvl3pPr>
    <a:lvl4pPr marL="1371600" algn="l" rtl="0" fontAlgn="base">
      <a:spcBef>
        <a:spcPct val="0"/>
      </a:spcBef>
      <a:spcAft>
        <a:spcPct val="0"/>
      </a:spcAft>
      <a:defRPr sz="1600" kern="1200">
        <a:solidFill>
          <a:schemeClr val="tx1"/>
        </a:solidFill>
        <a:latin typeface="verdana" pitchFamily="34" charset="0"/>
        <a:ea typeface="+mn-ea"/>
        <a:cs typeface="+mn-cs"/>
      </a:defRPr>
    </a:lvl4pPr>
    <a:lvl5pPr marL="1828800" algn="l" rtl="0" fontAlgn="base">
      <a:spcBef>
        <a:spcPct val="0"/>
      </a:spcBef>
      <a:spcAft>
        <a:spcPct val="0"/>
      </a:spcAft>
      <a:defRPr sz="1600" kern="1200">
        <a:solidFill>
          <a:schemeClr val="tx1"/>
        </a:solidFill>
        <a:latin typeface="verdana" pitchFamily="34" charset="0"/>
        <a:ea typeface="+mn-ea"/>
        <a:cs typeface="+mn-cs"/>
      </a:defRPr>
    </a:lvl5pPr>
    <a:lvl6pPr marL="2286000" algn="l" defTabSz="914400" rtl="0" eaLnBrk="1" latinLnBrk="0" hangingPunct="1">
      <a:defRPr sz="1600" kern="1200">
        <a:solidFill>
          <a:schemeClr val="tx1"/>
        </a:solidFill>
        <a:latin typeface="verdana" pitchFamily="34" charset="0"/>
        <a:ea typeface="+mn-ea"/>
        <a:cs typeface="+mn-cs"/>
      </a:defRPr>
    </a:lvl6pPr>
    <a:lvl7pPr marL="2743200" algn="l" defTabSz="914400" rtl="0" eaLnBrk="1" latinLnBrk="0" hangingPunct="1">
      <a:defRPr sz="1600" kern="1200">
        <a:solidFill>
          <a:schemeClr val="tx1"/>
        </a:solidFill>
        <a:latin typeface="verdana" pitchFamily="34" charset="0"/>
        <a:ea typeface="+mn-ea"/>
        <a:cs typeface="+mn-cs"/>
      </a:defRPr>
    </a:lvl7pPr>
    <a:lvl8pPr marL="3200400" algn="l" defTabSz="914400" rtl="0" eaLnBrk="1" latinLnBrk="0" hangingPunct="1">
      <a:defRPr sz="1600" kern="1200">
        <a:solidFill>
          <a:schemeClr val="tx1"/>
        </a:solidFill>
        <a:latin typeface="verdana" pitchFamily="34" charset="0"/>
        <a:ea typeface="+mn-ea"/>
        <a:cs typeface="+mn-cs"/>
      </a:defRPr>
    </a:lvl8pPr>
    <a:lvl9pPr marL="3657600" algn="l" defTabSz="914400" rtl="0" eaLnBrk="1" latinLnBrk="0" hangingPunct="1">
      <a:defRPr sz="1600" kern="1200">
        <a:solidFill>
          <a:schemeClr val="tx1"/>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2A00"/>
    <a:srgbClr val="66FF33"/>
    <a:srgbClr val="EA2D00"/>
    <a:srgbClr val="99FF33"/>
    <a:srgbClr val="FFFF00"/>
    <a:srgbClr val="FFFF66"/>
    <a:srgbClr val="66FF66"/>
    <a:srgbClr val="C4E4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8" autoAdjust="0"/>
    <p:restoredTop sz="93060" autoAdjust="0"/>
  </p:normalViewPr>
  <p:slideViewPr>
    <p:cSldViewPr>
      <p:cViewPr>
        <p:scale>
          <a:sx n="70" d="100"/>
          <a:sy n="70" d="100"/>
        </p:scale>
        <p:origin x="-9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tr-T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A340427-C68D-4FBF-B519-85610A03D9D4}" type="slidenum">
              <a:rPr lang="tr-TR"/>
              <a:pPr/>
              <a:t>‹#›</a:t>
            </a:fld>
            <a:endParaRPr lang="tr-TR"/>
          </a:p>
        </p:txBody>
      </p:sp>
    </p:spTree>
    <p:extLst>
      <p:ext uri="{BB962C8B-B14F-4D97-AF65-F5344CB8AC3E}">
        <p14:creationId xmlns:p14="http://schemas.microsoft.com/office/powerpoint/2010/main" val="2497379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tr-TR" dirty="0"/>
          </a:p>
        </p:txBody>
      </p:sp>
    </p:spTree>
    <p:extLst>
      <p:ext uri="{BB962C8B-B14F-4D97-AF65-F5344CB8AC3E}">
        <p14:creationId xmlns:p14="http://schemas.microsoft.com/office/powerpoint/2010/main" val="2468221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10</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16</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17</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903217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18</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452689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6</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7</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8</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9</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72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36294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7539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5977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5622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96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847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652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175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4408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966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2647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6739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7009043"/>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7616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884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6398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5583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920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5780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40540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271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01294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1951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7395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607141"/>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86642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14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5440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5107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7181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52542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787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47239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5808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25533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76031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6318494"/>
      </p:ext>
    </p:extLst>
  </p:cSld>
  <p:clrMapOvr>
    <a:masterClrMapping/>
  </p:clrMapOvr>
  <p:hf hdr="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9973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72237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6402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10182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29189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37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012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29911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1748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06288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56471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5924836"/>
      </p:ext>
    </p:extLst>
  </p:cSld>
  <p:clrMapOvr>
    <a:masterClrMapping/>
  </p:clrMapOvr>
  <p:hf hdr="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316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32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995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793313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45320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32268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96759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7453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6.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46.xml"/><Relationship Id="rId5" Type="http://schemas.openxmlformats.org/officeDocument/2006/relationships/image" Target="../media/image17.emf"/><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6.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6.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16.xml"/><Relationship Id="rId1" Type="http://schemas.openxmlformats.org/officeDocument/2006/relationships/slideLayout" Target="../slideLayouts/slideLayout46.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46.xml"/><Relationship Id="rId5" Type="http://schemas.openxmlformats.org/officeDocument/2006/relationships/image" Target="../media/image22.png"/><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6.xml"/><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5.png"/><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6.png"/><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4.emf"/><Relationship Id="rId1" Type="http://schemas.openxmlformats.org/officeDocument/2006/relationships/slideLayout" Target="../slideLayouts/slideLayout46.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5.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35.xml"/><Relationship Id="rId6" Type="http://schemas.openxmlformats.org/officeDocument/2006/relationships/image" Target="../media/image11.png"/><Relationship Id="rId5" Type="http://schemas.openxmlformats.org/officeDocument/2006/relationships/image" Target="../media/image8.pn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5.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5.xml"/><Relationship Id="rId5" Type="http://schemas.openxmlformats.org/officeDocument/2006/relationships/image" Target="../media/image15.emf"/><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69053" y="1916832"/>
            <a:ext cx="8418586" cy="4713770"/>
          </a:xfrm>
        </p:spPr>
        <p:txBody>
          <a:bodyPr>
            <a:normAutofit/>
          </a:bodyPr>
          <a:lstStyle/>
          <a:p>
            <a:pPr marL="0" lvl="0" indent="0" algn="ctr">
              <a:spcBef>
                <a:spcPct val="0"/>
              </a:spcBef>
              <a:buClr>
                <a:srgbClr val="CC0000"/>
              </a:buClr>
              <a:buNone/>
            </a:pPr>
            <a:r>
              <a:rPr lang="en-US" sz="3200" b="1" dirty="0">
                <a:solidFill>
                  <a:srgbClr val="C00000"/>
                </a:solidFill>
                <a:latin typeface="Times New Roman" pitchFamily="18" charset="0"/>
                <a:ea typeface="+mj-ea"/>
                <a:cs typeface="Times New Roman" pitchFamily="18" charset="0"/>
              </a:rPr>
              <a:t>Electronic  </a:t>
            </a:r>
            <a:r>
              <a:rPr lang="en-US" sz="3200" b="1" dirty="0" smtClean="0">
                <a:solidFill>
                  <a:srgbClr val="C00000"/>
                </a:solidFill>
                <a:latin typeface="Times New Roman" pitchFamily="18" charset="0"/>
                <a:ea typeface="+mj-ea"/>
                <a:cs typeface="Times New Roman" pitchFamily="18" charset="0"/>
              </a:rPr>
              <a:t>Circuits </a:t>
            </a:r>
            <a:r>
              <a:rPr lang="en-US" sz="3200" b="1" dirty="0">
                <a:solidFill>
                  <a:srgbClr val="C00000"/>
                </a:solidFill>
                <a:latin typeface="Times New Roman" pitchFamily="18" charset="0"/>
                <a:ea typeface="+mj-ea"/>
                <a:cs typeface="Times New Roman" pitchFamily="18" charset="0"/>
              </a:rPr>
              <a:t>I </a:t>
            </a:r>
          </a:p>
          <a:p>
            <a:pPr marL="0" indent="0" algn="ctr" defTabSz="914400" fontAlgn="base">
              <a:lnSpc>
                <a:spcPct val="150000"/>
              </a:lnSpc>
              <a:spcBef>
                <a:spcPts val="0"/>
              </a:spcBef>
              <a:spcAft>
                <a:spcPts val="1000"/>
              </a:spcAft>
              <a:buClr>
                <a:srgbClr val="CC0000"/>
              </a:buClr>
              <a:buNone/>
            </a:pPr>
            <a:endParaRPr lang="en-US" sz="2400" kern="0" dirty="0" smtClean="0">
              <a:solidFill>
                <a:srgbClr val="000000"/>
              </a:solidFill>
              <a:latin typeface="Times New Roman"/>
              <a:ea typeface="Calibri"/>
            </a:endParaRPr>
          </a:p>
          <a:p>
            <a:pPr marL="0" indent="0" algn="ctr" defTabSz="914400" fontAlgn="base">
              <a:lnSpc>
                <a:spcPct val="150000"/>
              </a:lnSpc>
              <a:spcBef>
                <a:spcPts val="0"/>
              </a:spcBef>
              <a:spcAft>
                <a:spcPts val="1000"/>
              </a:spcAft>
              <a:buClr>
                <a:srgbClr val="CC0000"/>
              </a:buClr>
              <a:buNone/>
            </a:pPr>
            <a:r>
              <a:rPr lang="en-US" sz="2400" b="1" kern="0" dirty="0" smtClean="0">
                <a:solidFill>
                  <a:srgbClr val="000000"/>
                </a:solidFill>
                <a:latin typeface="Times New Roman" pitchFamily="18" charset="0"/>
                <a:ea typeface="Calibri"/>
                <a:cs typeface="Times New Roman" pitchFamily="18" charset="0"/>
              </a:rPr>
              <a:t>Second </a:t>
            </a:r>
            <a:r>
              <a:rPr lang="en-US" sz="2400" b="1" kern="0" dirty="0">
                <a:solidFill>
                  <a:srgbClr val="000000"/>
                </a:solidFill>
                <a:latin typeface="Times New Roman" pitchFamily="18" charset="0"/>
                <a:ea typeface="Calibri"/>
                <a:cs typeface="Times New Roman" pitchFamily="18" charset="0"/>
              </a:rPr>
              <a:t>stage_ Lecture </a:t>
            </a:r>
            <a:r>
              <a:rPr lang="ar-IQ" sz="2400" b="1" kern="0" dirty="0">
                <a:solidFill>
                  <a:srgbClr val="000000"/>
                </a:solidFill>
                <a:latin typeface="Times New Roman" pitchFamily="18" charset="0"/>
                <a:ea typeface="Calibri"/>
                <a:cs typeface="Times New Roman" pitchFamily="18" charset="0"/>
              </a:rPr>
              <a:t>6</a:t>
            </a:r>
            <a:endParaRPr lang="en-US" sz="2400" b="1" kern="0" dirty="0">
              <a:solidFill>
                <a:srgbClr val="000000"/>
              </a:solidFill>
              <a:latin typeface="Times New Roman" pitchFamily="18" charset="0"/>
              <a:ea typeface="Calibri"/>
              <a:cs typeface="Times New Roman" pitchFamily="18" charset="0"/>
            </a:endParaRPr>
          </a:p>
          <a:p>
            <a:pPr marL="0" lvl="0" indent="0" algn="ctr" defTabSz="914400" fontAlgn="base">
              <a:lnSpc>
                <a:spcPct val="160000"/>
              </a:lnSpc>
              <a:spcBef>
                <a:spcPts val="0"/>
              </a:spcBef>
              <a:spcAft>
                <a:spcPts val="1000"/>
              </a:spcAft>
              <a:buClr>
                <a:srgbClr val="CC0000"/>
              </a:buClr>
              <a:buNone/>
            </a:pPr>
            <a:r>
              <a:rPr lang="en-US" sz="3100" b="1" kern="0" dirty="0">
                <a:solidFill>
                  <a:srgbClr val="000000"/>
                </a:solidFill>
                <a:latin typeface="Times New Roman"/>
                <a:ea typeface="Calibri"/>
              </a:rPr>
              <a:t>Asst. lecturer</a:t>
            </a:r>
            <a:endParaRPr lang="en-US" sz="3100" b="1" kern="0" dirty="0">
              <a:solidFill>
                <a:srgbClr val="FF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2400" b="1" dirty="0" err="1" smtClean="0">
                <a:solidFill>
                  <a:schemeClr val="accent1"/>
                </a:solidFill>
                <a:latin typeface="Times New Roman" pitchFamily="18" charset="0"/>
                <a:ea typeface="+mj-ea"/>
                <a:cs typeface="Times New Roman" pitchFamily="18" charset="0"/>
              </a:rPr>
              <a:t>Wisam</a:t>
            </a:r>
            <a:r>
              <a:rPr lang="en-US" sz="2400" b="1" dirty="0" smtClean="0">
                <a:solidFill>
                  <a:schemeClr val="accent1"/>
                </a:solidFill>
                <a:latin typeface="Times New Roman" pitchFamily="18" charset="0"/>
                <a:ea typeface="+mj-ea"/>
                <a:cs typeface="Times New Roman" pitchFamily="18" charset="0"/>
              </a:rPr>
              <a:t> </a:t>
            </a:r>
            <a:r>
              <a:rPr lang="en-US" sz="2400" b="1" dirty="0" err="1">
                <a:solidFill>
                  <a:schemeClr val="accent1"/>
                </a:solidFill>
                <a:latin typeface="Times New Roman" pitchFamily="18" charset="0"/>
                <a:ea typeface="+mj-ea"/>
                <a:cs typeface="Times New Roman" pitchFamily="18" charset="0"/>
              </a:rPr>
              <a:t>Hayder</a:t>
            </a:r>
            <a:endParaRPr lang="en-US" sz="2400" b="1" dirty="0">
              <a:solidFill>
                <a:schemeClr val="accent1"/>
              </a:solidFill>
              <a:latin typeface="Times New Roman" pitchFamily="18" charset="0"/>
              <a:ea typeface="+mj-ea"/>
              <a:cs typeface="Times New Roman" pitchFamily="18" charset="0"/>
            </a:endParaRPr>
          </a:p>
          <a:p>
            <a:pPr marL="0" lvl="0" indent="0" algn="ctr" defTabSz="914400" fontAlgn="base">
              <a:lnSpc>
                <a:spcPct val="150000"/>
              </a:lnSpc>
              <a:spcBef>
                <a:spcPts val="0"/>
              </a:spcBef>
              <a:spcAft>
                <a:spcPts val="1000"/>
              </a:spcAft>
              <a:buClr>
                <a:srgbClr val="CC0000"/>
              </a:buClr>
              <a:buNone/>
            </a:pPr>
            <a:endParaRPr lang="en-US" sz="1800" b="1" kern="0" dirty="0">
              <a:solidFill>
                <a:srgbClr val="00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1200" b="1" kern="0" dirty="0" smtClean="0">
                <a:latin typeface="Times New Roman"/>
                <a:ea typeface="Calibri"/>
              </a:rPr>
              <a:t>January 2021</a:t>
            </a:r>
            <a:endParaRPr lang="en-US" sz="1200" b="1" kern="0" dirty="0">
              <a:latin typeface="Times New Roman"/>
              <a:ea typeface="Calibri"/>
            </a:endParaRPr>
          </a:p>
          <a:p>
            <a:pPr marL="0" lvl="0" indent="0" algn="ctr" defTabSz="914400" fontAlgn="base">
              <a:lnSpc>
                <a:spcPct val="100000"/>
              </a:lnSpc>
              <a:spcBef>
                <a:spcPct val="0"/>
              </a:spcBef>
              <a:spcAft>
                <a:spcPct val="0"/>
              </a:spcAft>
              <a:buNone/>
            </a:pPr>
            <a:endParaRPr lang="en-US" sz="1200" dirty="0">
              <a:solidFill>
                <a:srgbClr val="000000"/>
              </a:solidFill>
              <a:latin typeface="verdana" pitchFamily="34" charset="0"/>
            </a:endParaRPr>
          </a:p>
          <a:p>
            <a:pPr marL="0" indent="0" algn="ctr">
              <a:buNone/>
            </a:pPr>
            <a:endParaRPr lang="tr-TR" sz="1800" dirty="0" smtClean="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a:t>
            </a:fld>
            <a:endParaRPr lang="en-US">
              <a:solidFill>
                <a:prstClr val="black">
                  <a:tint val="75000"/>
                </a:prstClr>
              </a:solidFill>
            </a:endParaRPr>
          </a:p>
        </p:txBody>
      </p:sp>
      <p:cxnSp>
        <p:nvCxnSpPr>
          <p:cNvPr id="4" name="Düz Bağlayıcı 3"/>
          <p:cNvCxnSpPr/>
          <p:nvPr/>
        </p:nvCxnSpPr>
        <p:spPr>
          <a:xfrm>
            <a:off x="218687" y="1556792"/>
            <a:ext cx="8568952"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ectangle 2"/>
          <p:cNvSpPr txBox="1">
            <a:spLocks noChangeArrowheads="1"/>
          </p:cNvSpPr>
          <p:nvPr/>
        </p:nvSpPr>
        <p:spPr>
          <a:xfrm>
            <a:off x="218687" y="250723"/>
            <a:ext cx="8001000" cy="110551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n-US" sz="2400" dirty="0">
                <a:latin typeface="Times New Roman" pitchFamily="18" charset="0"/>
                <a:cs typeface="Times New Roman" pitchFamily="18" charset="0"/>
              </a:rPr>
              <a:t>DIYALA UNIVERSITY</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COLLEGE OF ENGINEERING</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DEPARTMENT OF COMMUNICATION ENGINEERING </a:t>
            </a:r>
            <a:endParaRPr lang="tr-TR" sz="2400" dirty="0"/>
          </a:p>
        </p:txBody>
      </p: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35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r>
              <a:rPr lang="en-US" sz="3200" b="1" dirty="0">
                <a:latin typeface="Times New Roman" pitchFamily="18" charset="0"/>
                <a:cs typeface="Times New Roman" pitchFamily="18" charset="0"/>
              </a:rPr>
              <a:t>Transistor Switching Networks</a:t>
            </a:r>
            <a:endParaRPr lang="tr-TR" sz="3200" b="1" dirty="0">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Autofit/>
          </a:bodyPr>
          <a:lstStyle/>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10</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430034" y="5310653"/>
            <a:ext cx="663964" cy="338554"/>
          </a:xfrm>
          <a:prstGeom prst="rect">
            <a:avLst/>
          </a:prstGeom>
        </p:spPr>
        <p:txBody>
          <a:bodyPr wrap="none">
            <a:spAutoFit/>
          </a:bodyPr>
          <a:lstStyle/>
          <a:p>
            <a:r>
              <a:rPr lang="en-US" dirty="0">
                <a:latin typeface="Times New Roman" pitchFamily="18" charset="0"/>
                <a:cs typeface="Times New Roman" pitchFamily="18" charset="0"/>
              </a:rPr>
              <a:t>Fig. 2</a:t>
            </a:r>
            <a:endParaRPr lang="en-US" dirty="0"/>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7181" y="1628800"/>
            <a:ext cx="6978749"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1487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Networks</a:t>
            </a:r>
            <a:endParaRPr lang="tr-TR" sz="3600" b="1" dirty="0">
              <a:solidFill>
                <a:srgbClr val="C00000"/>
              </a:solidFill>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251520" y="1065633"/>
                <a:ext cx="8418586" cy="2808312"/>
              </a:xfrm>
            </p:spPr>
            <p:txBody>
              <a:bodyPr>
                <a:noAutofit/>
              </a:bodyPr>
              <a:lstStyle/>
              <a:p>
                <a:pPr algn="just">
                  <a:lnSpc>
                    <a:spcPct val="150000"/>
                  </a:lnSpc>
                  <a:buClr>
                    <a:srgbClr val="C00000"/>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a:solidFill>
                      <a:schemeClr val="accent1"/>
                    </a:solidFill>
                    <a:latin typeface="Times New Roman" panose="02020603050405020304" pitchFamily="18" charset="0"/>
                    <a:cs typeface="Times New Roman" panose="02020603050405020304" pitchFamily="18" charset="0"/>
                  </a:rPr>
                  <a:t>EXAMPLE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Determine </a:t>
                </a:r>
                <a14:m>
                  <m:oMath xmlns:m="http://schemas.openxmlformats.org/officeDocument/2006/math">
                    <m:sSub>
                      <m:sSubPr>
                        <m:ctrlPr>
                          <a:rPr lang="en-US" sz="2000" i="1">
                            <a:solidFill>
                              <a:prstClr val="black"/>
                            </a:solidFill>
                            <a:latin typeface="Cambria Math"/>
                            <a:cs typeface="Times New Roman" pitchFamily="18" charset="0"/>
                          </a:rPr>
                        </m:ctrlPr>
                      </m:sSubPr>
                      <m:e>
                        <m:r>
                          <a:rPr lang="en-US" sz="2000" b="0" i="1" smtClean="0">
                            <a:solidFill>
                              <a:prstClr val="black"/>
                            </a:solidFill>
                            <a:latin typeface="Cambria Math"/>
                            <a:cs typeface="Times New Roman" pitchFamily="18" charset="0"/>
                          </a:rPr>
                          <m:t>𝑅</m:t>
                        </m:r>
                      </m:e>
                      <m:sub>
                        <m:r>
                          <a:rPr lang="en-US" sz="2000" b="0" i="1" smtClean="0">
                            <a:solidFill>
                              <a:prstClr val="black"/>
                            </a:solidFill>
                            <a:latin typeface="Cambria Math"/>
                            <a:cs typeface="Times New Roman" pitchFamily="18" charset="0"/>
                          </a:rPr>
                          <m:t>𝐵</m:t>
                        </m:r>
                      </m:sub>
                    </m:sSub>
                    <m:r>
                      <a:rPr lang="en-US" sz="2000" i="1">
                        <a:solidFill>
                          <a:prstClr val="black"/>
                        </a:solidFill>
                        <a:latin typeface="Cambria Math"/>
                        <a:cs typeface="Times New Roman" pitchFamily="18" charset="0"/>
                      </a:rPr>
                      <m:t> </m:t>
                    </m:r>
                  </m:oMath>
                </a14:m>
                <a:r>
                  <a:rPr lang="en-US" sz="2000" dirty="0" smtClean="0">
                    <a:latin typeface="Times New Roman" panose="02020603050405020304" pitchFamily="18" charset="0"/>
                    <a:cs typeface="Times New Roman" panose="02020603050405020304" pitchFamily="18" charset="0"/>
                  </a:rPr>
                  <a:t>and </a:t>
                </a:r>
                <a14:m>
                  <m:oMath xmlns:m="http://schemas.openxmlformats.org/officeDocument/2006/math">
                    <m:sSub>
                      <m:sSubPr>
                        <m:ctrlPr>
                          <a:rPr lang="en-US" sz="2000" i="1">
                            <a:solidFill>
                              <a:prstClr val="black"/>
                            </a:solidFill>
                            <a:latin typeface="Cambria Math"/>
                            <a:cs typeface="Times New Roman" pitchFamily="18" charset="0"/>
                          </a:rPr>
                        </m:ctrlPr>
                      </m:sSubPr>
                      <m:e>
                        <m:r>
                          <a:rPr lang="en-US" sz="2000" i="1">
                            <a:solidFill>
                              <a:prstClr val="black"/>
                            </a:solidFill>
                            <a:latin typeface="Cambria Math"/>
                            <a:cs typeface="Times New Roman" pitchFamily="18" charset="0"/>
                          </a:rPr>
                          <m:t>𝑅</m:t>
                        </m:r>
                      </m:e>
                      <m:sub>
                        <m:r>
                          <a:rPr lang="en-US" sz="2000" b="0" i="1" smtClean="0">
                            <a:solidFill>
                              <a:prstClr val="black"/>
                            </a:solidFill>
                            <a:latin typeface="Cambria Math"/>
                            <a:cs typeface="Times New Roman" pitchFamily="18" charset="0"/>
                          </a:rPr>
                          <m:t>𝐶</m:t>
                        </m:r>
                      </m:sub>
                    </m:sSub>
                  </m:oMath>
                </a14:m>
                <a:r>
                  <a:rPr lang="en-US" sz="2000" dirty="0">
                    <a:latin typeface="Times New Roman" panose="02020603050405020304" pitchFamily="18" charset="0"/>
                    <a:cs typeface="Times New Roman" panose="02020603050405020304" pitchFamily="18" charset="0"/>
                  </a:rPr>
                  <a:t> for the transistor inverter of Fig. </a:t>
                </a:r>
                <a:r>
                  <a:rPr lang="en-US" sz="2000" dirty="0" smtClean="0">
                    <a:latin typeface="Times New Roman" panose="02020603050405020304" pitchFamily="18" charset="0"/>
                    <a:cs typeface="Times New Roman" panose="02020603050405020304" pitchFamily="18" charset="0"/>
                  </a:rPr>
                  <a:t>3. </a:t>
                </a:r>
                <a:r>
                  <a:rPr lang="en-US" sz="2000" dirty="0">
                    <a:latin typeface="Times New Roman" panose="02020603050405020304" pitchFamily="18" charset="0"/>
                    <a:cs typeface="Times New Roman" panose="02020603050405020304" pitchFamily="18" charset="0"/>
                  </a:rPr>
                  <a:t>if </a:t>
                </a:r>
                <a14:m>
                  <m:oMath xmlns:m="http://schemas.openxmlformats.org/officeDocument/2006/math">
                    <m:sSub>
                      <m:sSubPr>
                        <m:ctrlPr>
                          <a:rPr lang="en-US" sz="2000" i="1">
                            <a:solidFill>
                              <a:prstClr val="black"/>
                            </a:solidFill>
                            <a:latin typeface="Cambria Math"/>
                            <a:cs typeface="Times New Roman" pitchFamily="18" charset="0"/>
                          </a:rPr>
                        </m:ctrlPr>
                      </m:sSubPr>
                      <m:e>
                        <m:r>
                          <a:rPr lang="en-US" sz="2000" b="0" i="1" smtClean="0">
                            <a:solidFill>
                              <a:prstClr val="black"/>
                            </a:solidFill>
                            <a:latin typeface="Cambria Math"/>
                            <a:cs typeface="Times New Roman" pitchFamily="18" charset="0"/>
                          </a:rPr>
                          <m:t>𝐼</m:t>
                        </m:r>
                      </m:e>
                      <m:sub>
                        <m:r>
                          <a:rPr lang="en-US" sz="2000" b="0" i="1" smtClean="0">
                            <a:solidFill>
                              <a:prstClr val="black"/>
                            </a:solidFill>
                            <a:latin typeface="Cambria Math"/>
                            <a:cs typeface="Times New Roman" pitchFamily="18" charset="0"/>
                          </a:rPr>
                          <m:t>𝐶</m:t>
                        </m:r>
                        <m:r>
                          <a:rPr lang="en-US" sz="2000" b="0" i="1" smtClean="0">
                            <a:solidFill>
                              <a:prstClr val="black"/>
                            </a:solidFill>
                            <a:latin typeface="Cambria Math"/>
                            <a:cs typeface="Times New Roman" pitchFamily="18" charset="0"/>
                          </a:rPr>
                          <m:t> </m:t>
                        </m:r>
                        <m:r>
                          <a:rPr lang="en-US" sz="2000" b="0" i="1" smtClean="0">
                            <a:solidFill>
                              <a:prstClr val="black"/>
                            </a:solidFill>
                            <a:latin typeface="Cambria Math"/>
                            <a:cs typeface="Times New Roman" pitchFamily="18" charset="0"/>
                          </a:rPr>
                          <m:t>𝑠𝑎𝑡</m:t>
                        </m:r>
                      </m:sub>
                    </m:sSub>
                    <m:r>
                      <a:rPr lang="en-US" sz="2000" i="1">
                        <a:solidFill>
                          <a:prstClr val="black"/>
                        </a:solidFill>
                        <a:latin typeface="Cambria Math"/>
                        <a:cs typeface="Times New Roman" pitchFamily="18" charset="0"/>
                      </a:rPr>
                      <m:t> </m:t>
                    </m:r>
                  </m:oMath>
                </a14:m>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10 mA.                                                                        </a:t>
                </a:r>
                <a:endParaRPr lang="en-US" sz="2000" kern="0" dirty="0" smtClean="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smtClean="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251520" y="1065633"/>
                <a:ext cx="8418586" cy="2808312"/>
              </a:xfrm>
              <a:blipFill rotWithShape="1">
                <a:blip r:embed="rId3"/>
                <a:stretch>
                  <a:fillRect l="-579" r="-797"/>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11</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345" y="2132856"/>
            <a:ext cx="742398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3263247" y="5154058"/>
            <a:ext cx="2773003" cy="338554"/>
          </a:xfrm>
          <a:prstGeom prst="rect">
            <a:avLst/>
          </a:prstGeom>
        </p:spPr>
        <p:txBody>
          <a:bodyPr wrap="none">
            <a:spAutoFit/>
          </a:bodyPr>
          <a:lstStyle/>
          <a:p>
            <a:r>
              <a:rPr lang="en-US" dirty="0">
                <a:latin typeface="Times New Roman" pitchFamily="18" charset="0"/>
                <a:cs typeface="Times New Roman" pitchFamily="18" charset="0"/>
              </a:rPr>
              <a:t>Fig. 3</a:t>
            </a:r>
            <a:r>
              <a:rPr lang="en-US" b="1" dirty="0">
                <a:latin typeface="Times New Roman" pitchFamily="18" charset="0"/>
                <a:cs typeface="Times New Roman" pitchFamily="18" charset="0"/>
              </a:rPr>
              <a:t>. Inverter </a:t>
            </a:r>
            <a:r>
              <a:rPr lang="en-US" dirty="0">
                <a:latin typeface="Times New Roman" pitchFamily="18" charset="0"/>
                <a:cs typeface="Times New Roman" pitchFamily="18" charset="0"/>
              </a:rPr>
              <a:t>for </a:t>
            </a:r>
            <a:r>
              <a:rPr lang="en-US" dirty="0" smtClean="0">
                <a:latin typeface="Times New Roman" pitchFamily="18" charset="0"/>
                <a:cs typeface="Times New Roman" pitchFamily="18" charset="0"/>
              </a:rPr>
              <a:t>Example 1.</a:t>
            </a:r>
            <a:endParaRPr lang="en-US" dirty="0"/>
          </a:p>
        </p:txBody>
      </p:sp>
    </p:spTree>
    <p:extLst>
      <p:ext uri="{BB962C8B-B14F-4D97-AF65-F5344CB8AC3E}">
        <p14:creationId xmlns:p14="http://schemas.microsoft.com/office/powerpoint/2010/main" val="1241705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Networks</a:t>
            </a:r>
            <a:endParaRPr lang="en-US" sz="3200" b="1" dirty="0">
              <a:solidFill>
                <a:srgbClr val="C00000"/>
              </a:solidFill>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Autofit/>
          </a:bodyPr>
          <a:lstStyle/>
          <a:p>
            <a:pPr marL="0" lvl="0" indent="0" algn="just" defTabSz="914400" fontAlgn="base">
              <a:lnSpc>
                <a:spcPct val="150000"/>
              </a:lnSpc>
              <a:spcBef>
                <a:spcPts val="0"/>
              </a:spcBef>
              <a:buClr>
                <a:srgbClr val="CC0000"/>
              </a:buClr>
              <a:buNone/>
            </a:pPr>
            <a:endParaRPr lang="en-US" sz="2400" dirty="0" smtClean="0">
              <a:latin typeface="Times New Roman" panose="02020603050405020304" pitchFamily="18" charset="0"/>
              <a:cs typeface="Times New Roman" panose="02020603050405020304" pitchFamily="18" charset="0"/>
            </a:endParaRPr>
          </a:p>
          <a:p>
            <a:pPr marL="0" lvl="0" indent="0" algn="just" defTabSz="914400" fontAlgn="base">
              <a:lnSpc>
                <a:spcPct val="150000"/>
              </a:lnSpc>
              <a:spcBef>
                <a:spcPts val="0"/>
              </a:spcBef>
              <a:buClr>
                <a:srgbClr val="CC0000"/>
              </a:buClr>
              <a:buNone/>
            </a:pPr>
            <a:endParaRPr lang="en-US" sz="2400" dirty="0">
              <a:latin typeface="Times New Roman" panose="02020603050405020304" pitchFamily="18" charset="0"/>
              <a:cs typeface="Times New Roman" panose="02020603050405020304" pitchFamily="18" charset="0"/>
            </a:endParaRPr>
          </a:p>
          <a:p>
            <a:pPr lvl="0" algn="just" defTabSz="914400" fontAlgn="base">
              <a:lnSpc>
                <a:spcPct val="150000"/>
              </a:lnSpc>
              <a:spcBef>
                <a:spcPts val="0"/>
              </a:spcBef>
              <a:buClr>
                <a:srgbClr val="CC0000"/>
              </a:buClr>
              <a:buFont typeface="Wingdings" pitchFamily="2" charset="2"/>
              <a:buChar char="Ø"/>
            </a:pPr>
            <a:endParaRPr lang="en-US" sz="2400" dirty="0" smtClean="0">
              <a:latin typeface="Times New Roman" panose="02020603050405020304" pitchFamily="18" charset="0"/>
              <a:cs typeface="Times New Roman" panose="02020603050405020304" pitchFamily="18" charset="0"/>
            </a:endParaRPr>
          </a:p>
          <a:p>
            <a:pPr marL="0" lvl="0" indent="0" algn="just" defTabSz="914400" fontAlgn="base">
              <a:lnSpc>
                <a:spcPct val="150000"/>
              </a:lnSpc>
              <a:spcBef>
                <a:spcPts val="0"/>
              </a:spcBef>
              <a:buClr>
                <a:srgbClr val="CC0000"/>
              </a:buClr>
              <a:buNone/>
            </a:pPr>
            <a:endParaRPr lang="en-US" sz="2400" dirty="0">
              <a:latin typeface="Times New Roman" panose="02020603050405020304" pitchFamily="18" charset="0"/>
              <a:cs typeface="Times New Roman" panose="02020603050405020304" pitchFamily="18" charset="0"/>
            </a:endParaRPr>
          </a:p>
          <a:p>
            <a:pPr lvl="0" algn="just" defTabSz="914400" fontAlgn="base">
              <a:lnSpc>
                <a:spcPct val="150000"/>
              </a:lnSpc>
              <a:spcBef>
                <a:spcPts val="0"/>
              </a:spcBef>
              <a:buClr>
                <a:srgbClr val="CC0000"/>
              </a:buClr>
              <a:buFont typeface="Wingdings" pitchFamily="2" charset="2"/>
              <a:buChar char="Ø"/>
            </a:pPr>
            <a:endParaRPr lang="en-US" sz="24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229282"/>
            <a:ext cx="6480720" cy="5195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061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C00000"/>
                </a:solidFill>
                <a:latin typeface="Times New Roman" pitchFamily="18" charset="0"/>
                <a:cs typeface="Times New Roman" pitchFamily="18" charset="0"/>
              </a:rPr>
              <a:t>BJT AC Analysis</a:t>
            </a:r>
          </a:p>
        </p:txBody>
      </p:sp>
      <p:sp>
        <p:nvSpPr>
          <p:cNvPr id="2" name="İçerik Yer Tutucusu 1"/>
          <p:cNvSpPr>
            <a:spLocks noGrp="1"/>
          </p:cNvSpPr>
          <p:nvPr>
            <p:ph idx="1"/>
          </p:nvPr>
        </p:nvSpPr>
        <p:spPr>
          <a:xfrm>
            <a:off x="329878" y="1268760"/>
            <a:ext cx="8490594" cy="4968551"/>
          </a:xfrm>
        </p:spPr>
        <p:txBody>
          <a:bodyPr>
            <a:noAutofit/>
          </a:bodyPr>
          <a:lstStyle/>
          <a:p>
            <a:pPr lvl="0" algn="just" defTabSz="914400" fontAlgn="base">
              <a:lnSpc>
                <a:spcPct val="150000"/>
              </a:lnSpc>
              <a:spcBef>
                <a:spcPts val="0"/>
              </a:spcBef>
              <a:buClr>
                <a:srgbClr val="CC0000"/>
              </a:buClr>
              <a:buFont typeface="Wingdings" pitchFamily="2" charset="2"/>
              <a:buChar char="Ø"/>
            </a:pPr>
            <a:r>
              <a:rPr lang="tr-TR" sz="2400" dirty="0" smtClean="0">
                <a:latin typeface="Times New Roman" panose="02020603050405020304" pitchFamily="18" charset="0"/>
                <a:cs typeface="Times New Roman" panose="02020603050405020304" pitchFamily="18" charset="0"/>
              </a:rPr>
              <a:t> </a:t>
            </a:r>
            <a:r>
              <a:rPr lang="en-US" sz="2400" b="1" dirty="0">
                <a:solidFill>
                  <a:srgbClr val="C00000"/>
                </a:solidFill>
                <a:latin typeface="Times New Roman" pitchFamily="18" charset="0"/>
                <a:ea typeface="+mj-ea"/>
                <a:cs typeface="Times New Roman" pitchFamily="18" charset="0"/>
              </a:rPr>
              <a:t>BJT Modeling and AC Equivalent </a:t>
            </a:r>
            <a:r>
              <a:rPr lang="en-US" sz="2400" b="1" dirty="0" smtClean="0">
                <a:solidFill>
                  <a:srgbClr val="C00000"/>
                </a:solidFill>
                <a:latin typeface="Times New Roman" pitchFamily="18" charset="0"/>
                <a:ea typeface="+mj-ea"/>
                <a:cs typeface="Times New Roman" pitchFamily="18" charset="0"/>
              </a:rPr>
              <a:t>Circuit </a:t>
            </a:r>
          </a:p>
          <a:p>
            <a:pPr lvl="0" algn="just" defTabSz="914400" fontAlgn="base">
              <a:lnSpc>
                <a:spcPct val="150000"/>
              </a:lnSpc>
              <a:spcBef>
                <a:spcPts val="0"/>
              </a:spcBef>
              <a:buClr>
                <a:srgbClr val="CC0000"/>
              </a:buClr>
              <a:buFont typeface="Wingdings" pitchFamily="2" charset="2"/>
              <a:buChar char="Ø"/>
            </a:pPr>
            <a:r>
              <a:rPr lang="en-US" sz="2400" b="1" dirty="0">
                <a:solidFill>
                  <a:srgbClr val="C00000"/>
                </a:solidFill>
                <a:latin typeface="Times New Roman" pitchFamily="18" charset="0"/>
                <a:ea typeface="+mj-ea"/>
                <a:cs typeface="Times New Roman" pitchFamily="18" charset="0"/>
              </a:rPr>
              <a:t> </a:t>
            </a:r>
            <a:r>
              <a:rPr lang="en-US" sz="2400" b="1" dirty="0">
                <a:latin typeface="Times New Roman" pitchFamily="18" charset="0"/>
                <a:ea typeface="+mj-ea"/>
                <a:cs typeface="Times New Roman" pitchFamily="18" charset="0"/>
              </a:rPr>
              <a:t>Basic Concepts</a:t>
            </a:r>
            <a:r>
              <a:rPr lang="en-US" sz="2400" b="1" dirty="0" smtClean="0">
                <a:latin typeface="Times New Roman" pitchFamily="18" charset="0"/>
                <a:ea typeface="+mj-ea"/>
                <a:cs typeface="Times New Roman" pitchFamily="18" charset="0"/>
              </a:rPr>
              <a:t>:</a:t>
            </a:r>
          </a:p>
          <a:p>
            <a:pPr lvl="0" algn="just" defTabSz="914400" fontAlgn="base">
              <a:lnSpc>
                <a:spcPct val="150000"/>
              </a:lnSpc>
              <a:spcBef>
                <a:spcPts val="0"/>
              </a:spcBef>
              <a:buClr>
                <a:srgbClr val="CC0000"/>
              </a:buClr>
              <a:buFont typeface="Wingdings" pitchFamily="2" charset="2"/>
              <a:buChar char="Ø"/>
            </a:pPr>
            <a:r>
              <a:rPr lang="en-US" sz="2400" b="1" dirty="0">
                <a:latin typeface="Times New Roman" pitchFamily="18" charset="0"/>
                <a:ea typeface="+mj-ea"/>
                <a:cs typeface="Times New Roman" pitchFamily="18" charset="0"/>
              </a:rPr>
              <a:t> </a:t>
            </a:r>
            <a:r>
              <a:rPr lang="en-US" sz="2400" dirty="0">
                <a:latin typeface="Times New Roman" panose="02020603050405020304" pitchFamily="18" charset="0"/>
                <a:cs typeface="Times New Roman" panose="02020603050405020304" pitchFamily="18" charset="0"/>
              </a:rPr>
              <a:t>The key to the transistor small-signal analysis is the use of ac equivalent circuits or models.</a:t>
            </a:r>
          </a:p>
          <a:p>
            <a:pPr lvl="0" algn="just" defTabSz="914400" fontAlgn="base">
              <a:lnSpc>
                <a:spcPct val="150000"/>
              </a:lnSpc>
              <a:spcBef>
                <a:spcPts val="0"/>
              </a:spcBef>
              <a:buClr>
                <a:srgbClr val="CC0000"/>
              </a:buClr>
              <a:buFont typeface="Wingdings" pitchFamily="2" charset="2"/>
              <a:buChar char="Ø"/>
            </a:pPr>
            <a:r>
              <a:rPr lang="en-US" sz="2400" dirty="0">
                <a:latin typeface="Times New Roman" panose="02020603050405020304" pitchFamily="18" charset="0"/>
                <a:cs typeface="Times New Roman" panose="02020603050405020304" pitchFamily="18" charset="0"/>
              </a:rPr>
              <a:t> A model is the combination of circuit elements, properly chosen, that best approximates the actual behavior of a semiconductor device (BJT) under specific operating conditions.</a:t>
            </a:r>
          </a:p>
          <a:p>
            <a:pPr lvl="0" algn="just" defTabSz="914400" fontAlgn="base">
              <a:lnSpc>
                <a:spcPct val="150000"/>
              </a:lnSpc>
              <a:spcBef>
                <a:spcPts val="0"/>
              </a:spcBef>
              <a:buClr>
                <a:srgbClr val="CC0000"/>
              </a:buClr>
              <a:buFont typeface="Wingdings" pitchFamily="2" charset="2"/>
              <a:buChar char="Ø"/>
            </a:pPr>
            <a:endParaRPr lang="en-US" sz="2400" b="1" dirty="0">
              <a:solidFill>
                <a:srgbClr val="C00000"/>
              </a:solidFill>
              <a:latin typeface="Times New Roman" pitchFamily="18" charset="0"/>
              <a:ea typeface="+mj-ea"/>
              <a:cs typeface="Times New Roman" pitchFamily="18" charset="0"/>
            </a:endParaRPr>
          </a:p>
          <a:p>
            <a:pPr lvl="0" algn="just" defTabSz="914400" fontAlgn="base">
              <a:lnSpc>
                <a:spcPct val="150000"/>
              </a:lnSpc>
              <a:spcBef>
                <a:spcPts val="0"/>
              </a:spcBef>
              <a:buClr>
                <a:srgbClr val="CC0000"/>
              </a:buClr>
              <a:buFont typeface="Wingdings" pitchFamily="2" charset="2"/>
              <a:buChar char="Ø"/>
            </a:pPr>
            <a:endParaRPr lang="en-US" sz="2400" kern="0" dirty="0" smtClean="0">
              <a:solidFill>
                <a:srgbClr val="000000"/>
              </a:solidFill>
              <a:latin typeface="Times New Roman" panose="02020603050405020304" pitchFamily="18" charset="0"/>
              <a:ea typeface="Times New Roman"/>
              <a:cs typeface="Times New Roman" panose="02020603050405020304" pitchFamily="18" charset="0"/>
            </a:endParaRPr>
          </a:p>
          <a:p>
            <a:pPr lvl="0" algn="just" defTabSz="914400" fontAlgn="base">
              <a:lnSpc>
                <a:spcPct val="150000"/>
              </a:lnSpc>
              <a:spcBef>
                <a:spcPts val="0"/>
              </a:spcBef>
              <a:buClr>
                <a:srgbClr val="CC0000"/>
              </a:buClr>
              <a:buFont typeface="Wingdings" pitchFamily="2" charset="2"/>
              <a:buChar char="Ø"/>
            </a:pPr>
            <a:endParaRPr lang="en-US" sz="2400" kern="0" dirty="0">
              <a:solidFill>
                <a:srgbClr val="000000"/>
              </a:solidFill>
              <a:latin typeface="Times New Roman" panose="02020603050405020304" pitchFamily="18" charset="0"/>
              <a:ea typeface="Times New Roman"/>
              <a:cs typeface="Times New Roman" panose="02020603050405020304" pitchFamily="18" charset="0"/>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smtClean="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smtClean="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471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solidFill>
                  <a:srgbClr val="C00000"/>
                </a:solidFill>
                <a:latin typeface="Times New Roman" pitchFamily="18" charset="0"/>
                <a:cs typeface="Times New Roman" pitchFamily="18" charset="0"/>
              </a:rPr>
              <a:t>BJT AC Analysis</a:t>
            </a: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Rectangle 1"/>
              <p:cNvSpPr/>
              <p:nvPr/>
            </p:nvSpPr>
            <p:spPr>
              <a:xfrm>
                <a:off x="431540" y="1196752"/>
                <a:ext cx="8208912" cy="5078313"/>
              </a:xfrm>
              <a:prstGeom prst="rect">
                <a:avLst/>
              </a:prstGeom>
            </p:spPr>
            <p:txBody>
              <a:bodyPr wrap="square">
                <a:spAutoFit/>
              </a:bodyPr>
              <a:lstStyle/>
              <a:p>
                <a:pPr marL="171450" indent="-171450" algn="just">
                  <a:lnSpc>
                    <a:spcPct val="150000"/>
                  </a:lnSpc>
                  <a:spcBef>
                    <a:spcPts val="0"/>
                  </a:spcBef>
                  <a:buClr>
                    <a:srgbClr val="CC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 Once </a:t>
                </a:r>
                <a:r>
                  <a:rPr lang="en-US" sz="2400" dirty="0">
                    <a:latin typeface="Times New Roman" panose="02020603050405020304" pitchFamily="18" charset="0"/>
                    <a:cs typeface="Times New Roman" panose="02020603050405020304" pitchFamily="18" charset="0"/>
                  </a:rPr>
                  <a:t>the </a:t>
                </a:r>
                <a:r>
                  <a:rPr lang="en-US" sz="2400" i="1" dirty="0">
                    <a:latin typeface="Times New Roman" panose="02020603050405020304" pitchFamily="18" charset="0"/>
                    <a:cs typeface="Times New Roman" panose="02020603050405020304" pitchFamily="18" charset="0"/>
                  </a:rPr>
                  <a:t>ac</a:t>
                </a:r>
                <a:r>
                  <a:rPr lang="en-US" sz="2400" dirty="0">
                    <a:latin typeface="Times New Roman" panose="02020603050405020304" pitchFamily="18" charset="0"/>
                    <a:cs typeface="Times New Roman" panose="02020603050405020304" pitchFamily="18" charset="0"/>
                  </a:rPr>
                  <a:t> equivalent circuit has been determined, the graphical symbol of the device can be replaced in the schematic by this circuit and the </a:t>
                </a:r>
                <a:r>
                  <a:rPr lang="en-US" sz="2400" dirty="0" smtClean="0">
                    <a:latin typeface="Times New Roman" panose="02020603050405020304" pitchFamily="18" charset="0"/>
                    <a:cs typeface="Times New Roman" panose="02020603050405020304" pitchFamily="18" charset="0"/>
                  </a:rPr>
                  <a:t>basic methods </a:t>
                </a:r>
                <a:r>
                  <a:rPr lang="en-US" sz="2400" dirty="0">
                    <a:latin typeface="Times New Roman" panose="02020603050405020304" pitchFamily="18" charset="0"/>
                    <a:cs typeface="Times New Roman" panose="02020603050405020304" pitchFamily="18" charset="0"/>
                  </a:rPr>
                  <a:t>of ac circuit analysis (mesh analysis, nodal analysis, and </a:t>
                </a:r>
                <a:r>
                  <a:rPr lang="en-US" sz="2400" dirty="0" err="1">
                    <a:latin typeface="Times New Roman" panose="02020603050405020304" pitchFamily="18" charset="0"/>
                    <a:cs typeface="Times New Roman" panose="02020603050405020304" pitchFamily="18" charset="0"/>
                  </a:rPr>
                  <a:t>Thevenin's</a:t>
                </a:r>
                <a:r>
                  <a:rPr lang="en-US" sz="2400" dirty="0">
                    <a:latin typeface="Times New Roman" panose="02020603050405020304" pitchFamily="18" charset="0"/>
                    <a:cs typeface="Times New Roman" panose="02020603050405020304" pitchFamily="18" charset="0"/>
                  </a:rPr>
                  <a:t> theorem) can be applied to determine the response of the circuit</a:t>
                </a:r>
                <a:r>
                  <a:rPr lang="en-US" sz="2400" dirty="0" smtClean="0">
                    <a:latin typeface="Times New Roman" panose="02020603050405020304" pitchFamily="18" charset="0"/>
                    <a:cs typeface="Times New Roman" panose="02020603050405020304" pitchFamily="18" charset="0"/>
                  </a:rPr>
                  <a:t>.</a:t>
                </a:r>
              </a:p>
              <a:p>
                <a:pPr marL="171450" indent="-171450" algn="just">
                  <a:lnSpc>
                    <a:spcPct val="150000"/>
                  </a:lnSpc>
                  <a:spcBef>
                    <a:spcPts val="0"/>
                  </a:spcBef>
                  <a:buClr>
                    <a:srgbClr val="CC0000"/>
                  </a:buClr>
                  <a:buFont typeface="Wingdings" pitchFamily="2" charset="2"/>
                  <a:buChar char="Ø"/>
                </a:pPr>
                <a:endParaRPr lang="en-US" sz="2400" dirty="0">
                  <a:latin typeface="Times New Roman" panose="02020603050405020304" pitchFamily="18" charset="0"/>
                  <a:cs typeface="Times New Roman" panose="02020603050405020304" pitchFamily="18" charset="0"/>
                </a:endParaRPr>
              </a:p>
              <a:p>
                <a:pPr marL="171450" indent="-171450" algn="just">
                  <a:lnSpc>
                    <a:spcPct val="150000"/>
                  </a:lnSpc>
                  <a:spcBef>
                    <a:spcPts val="0"/>
                  </a:spcBef>
                  <a:buClr>
                    <a:srgbClr val="CC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There are two schools of thought in prominence today regarding the equivalent circuit to be substituted for the transistor: </a:t>
                </a:r>
                <a:r>
                  <a:rPr lang="en-US" sz="2400" b="1" i="1" dirty="0">
                    <a:latin typeface="Times New Roman" panose="02020603050405020304" pitchFamily="18" charset="0"/>
                    <a:cs typeface="Times New Roman" panose="02020603050405020304" pitchFamily="18" charset="0"/>
                  </a:rPr>
                  <a:t>hybrid</a:t>
                </a:r>
                <a:r>
                  <a:rPr lang="en-US" sz="2400" dirty="0">
                    <a:latin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b="1" i="1" smtClean="0">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𝒓</m:t>
                        </m:r>
                      </m:e>
                      <m:sub>
                        <m:r>
                          <a:rPr lang="en-US" sz="2400" b="1" i="1" smtClean="0">
                            <a:solidFill>
                              <a:prstClr val="black"/>
                            </a:solidFill>
                            <a:latin typeface="Cambria Math"/>
                            <a:cs typeface="Times New Roman" pitchFamily="18" charset="0"/>
                          </a:rPr>
                          <m:t>𝒆</m:t>
                        </m:r>
                      </m:sub>
                    </m:sSub>
                    <m:r>
                      <a:rPr lang="en-US" sz="2400" b="1" i="1">
                        <a:solidFill>
                          <a:prstClr val="black"/>
                        </a:solidFill>
                        <a:latin typeface="Cambria Math"/>
                        <a:cs typeface="Times New Roman" pitchFamily="18" charset="0"/>
                      </a:rPr>
                      <m:t> </m:t>
                    </m:r>
                  </m:oMath>
                </a14:m>
                <a:r>
                  <a:rPr lang="en-US" sz="2400" b="1" dirty="0" smtClean="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model.</a:t>
                </a:r>
              </a:p>
            </p:txBody>
          </p:sp>
        </mc:Choice>
        <mc:Fallback xmlns="">
          <p:sp>
            <p:nvSpPr>
              <p:cNvPr id="2" name="Rectangle 1"/>
              <p:cNvSpPr>
                <a:spLocks noRot="1" noChangeAspect="1" noMove="1" noResize="1" noEditPoints="1" noAdjustHandles="1" noChangeArrowheads="1" noChangeShapeType="1" noTextEdit="1"/>
              </p:cNvSpPr>
              <p:nvPr/>
            </p:nvSpPr>
            <p:spPr>
              <a:xfrm>
                <a:off x="431540" y="1196752"/>
                <a:ext cx="8208912" cy="5078313"/>
              </a:xfrm>
              <a:prstGeom prst="rect">
                <a:avLst/>
              </a:prstGeom>
              <a:blipFill rotWithShape="1">
                <a:blip r:embed="rId4"/>
                <a:stretch>
                  <a:fillRect l="-1040" r="-1114" b="-600"/>
                </a:stretch>
              </a:blipFill>
            </p:spPr>
            <p:txBody>
              <a:bodyPr/>
              <a:lstStyle/>
              <a:p>
                <a:r>
                  <a:rPr lang="en-US">
                    <a:noFill/>
                  </a:rPr>
                  <a:t> </a:t>
                </a:r>
              </a:p>
            </p:txBody>
          </p:sp>
        </mc:Fallback>
      </mc:AlternateContent>
    </p:spTree>
    <p:extLst>
      <p:ext uri="{BB962C8B-B14F-4D97-AF65-F5344CB8AC3E}">
        <p14:creationId xmlns:p14="http://schemas.microsoft.com/office/powerpoint/2010/main" val="2883574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solidFill>
                  <a:srgbClr val="C00000"/>
                </a:solidFill>
                <a:latin typeface="Times New Roman" pitchFamily="18" charset="0"/>
                <a:cs typeface="Times New Roman" pitchFamily="18" charset="0"/>
              </a:rPr>
              <a:t>BJT AC Analysis</a:t>
            </a:r>
          </a:p>
        </p:txBody>
      </p:sp>
      <p:sp>
        <p:nvSpPr>
          <p:cNvPr id="2" name="İçerik Yer Tutucusu 1"/>
          <p:cNvSpPr>
            <a:spLocks noGrp="1"/>
          </p:cNvSpPr>
          <p:nvPr>
            <p:ph idx="1"/>
          </p:nvPr>
        </p:nvSpPr>
        <p:spPr>
          <a:xfrm>
            <a:off x="323528" y="1052736"/>
            <a:ext cx="8634610" cy="4968551"/>
          </a:xfrm>
        </p:spPr>
        <p:txBody>
          <a:bodyPr>
            <a:noAutofit/>
          </a:bodyPr>
          <a:lstStyle/>
          <a:p>
            <a:pPr algn="just">
              <a:lnSpc>
                <a:spcPct val="150000"/>
              </a:lnSpc>
              <a:buClr>
                <a:srgbClr val="C00000"/>
              </a:buCl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summary, therefore, the ac equivalent of a transistor network is obtained by:(see Fig. </a:t>
            </a:r>
            <a:r>
              <a:rPr lang="en-US" sz="2400" dirty="0" smtClean="0">
                <a:latin typeface="Times New Roman" panose="02020603050405020304" pitchFamily="18" charset="0"/>
                <a:cs typeface="Times New Roman" panose="02020603050405020304" pitchFamily="18" charset="0"/>
              </a:rPr>
              <a:t>4,5and 6): </a:t>
            </a:r>
          </a:p>
          <a:p>
            <a:pPr algn="just">
              <a:lnSpc>
                <a:spcPct val="150000"/>
              </a:lnSpc>
              <a:buClr>
                <a:srgbClr val="C00000"/>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1. Setting all dc sources to zero and replacing them by a short-circuit </a:t>
            </a:r>
            <a:r>
              <a:rPr lang="en-US" sz="2400" dirty="0" smtClean="0">
                <a:latin typeface="Times New Roman" panose="02020603050405020304" pitchFamily="18" charset="0"/>
                <a:cs typeface="Times New Roman" panose="02020603050405020304" pitchFamily="18" charset="0"/>
              </a:rPr>
              <a:t>equivalent.</a:t>
            </a:r>
          </a:p>
          <a:p>
            <a:pPr algn="just">
              <a:lnSpc>
                <a:spcPct val="150000"/>
              </a:lnSpc>
              <a:buClr>
                <a:srgbClr val="C00000"/>
              </a:buCl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Replacing all capacitors by a short-circuit </a:t>
            </a:r>
            <a:r>
              <a:rPr lang="en-US" sz="2400" dirty="0" smtClean="0">
                <a:latin typeface="Times New Roman" panose="02020603050405020304" pitchFamily="18" charset="0"/>
                <a:cs typeface="Times New Roman" panose="02020603050405020304" pitchFamily="18" charset="0"/>
              </a:rPr>
              <a:t>equivalent. </a:t>
            </a:r>
          </a:p>
          <a:p>
            <a:pPr algn="just">
              <a:lnSpc>
                <a:spcPct val="150000"/>
              </a:lnSpc>
              <a:buClr>
                <a:srgbClr val="C00000"/>
              </a:buCl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Removing all elements bypassed by the short-circuit equivalents introduced by </a:t>
            </a:r>
            <a:r>
              <a:rPr lang="en-US" sz="2400" dirty="0" smtClean="0">
                <a:latin typeface="Times New Roman" panose="02020603050405020304" pitchFamily="18" charset="0"/>
                <a:cs typeface="Times New Roman" panose="02020603050405020304" pitchFamily="18" charset="0"/>
              </a:rPr>
              <a:t>steps 1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2.</a:t>
            </a:r>
            <a:endParaRPr lang="en-US" sz="24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Redrawing the network in a more convenient and logical </a:t>
            </a:r>
            <a:r>
              <a:rPr lang="en-US" sz="2400" dirty="0" smtClean="0">
                <a:latin typeface="Times New Roman" panose="02020603050405020304" pitchFamily="18" charset="0"/>
                <a:cs typeface="Times New Roman" panose="02020603050405020304" pitchFamily="18" charset="0"/>
              </a:rPr>
              <a:t>form.</a:t>
            </a:r>
            <a:endParaRPr lang="en-US" sz="24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790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solidFill>
                  <a:srgbClr val="C00000"/>
                </a:solidFill>
                <a:latin typeface="Times New Roman" pitchFamily="18" charset="0"/>
                <a:cs typeface="Times New Roman" pitchFamily="18" charset="0"/>
              </a:rPr>
              <a:t>BJT AC Analysis</a:t>
            </a:r>
            <a:endParaRPr lang="tr-TR" sz="3600" b="1" dirty="0">
              <a:solidFill>
                <a:srgbClr val="C00000"/>
              </a:solidFill>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323528" y="1268760"/>
                <a:ext cx="8208912" cy="5184576"/>
              </a:xfrm>
            </p:spPr>
            <p:txBody>
              <a:bodyPr>
                <a:noAutofit/>
              </a:bodyPr>
              <a:lstStyle/>
              <a:p>
                <a:pPr algn="just">
                  <a:lnSpc>
                    <a:spcPct val="150000"/>
                  </a:lnSpc>
                  <a:buClr>
                    <a:srgbClr val="C00000"/>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5</a:t>
                </a:r>
                <a:r>
                  <a:rPr lang="en-US" sz="2400" dirty="0">
                    <a:latin typeface="Times New Roman" panose="02020603050405020304" pitchFamily="18" charset="0"/>
                    <a:cs typeface="Times New Roman" panose="02020603050405020304" pitchFamily="18" charset="0"/>
                  </a:rPr>
                  <a:t>. Use the hybrid or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a:solidFill>
                              <a:prstClr val="black"/>
                            </a:solidFill>
                            <a:latin typeface="Cambria Math"/>
                            <a:cs typeface="Times New Roman" pitchFamily="18" charset="0"/>
                          </a:rPr>
                          <m:t>𝒓</m:t>
                        </m:r>
                      </m:e>
                      <m:sub>
                        <m:r>
                          <a:rPr lang="en-US" sz="2400" b="1" i="1">
                            <a:solidFill>
                              <a:prstClr val="black"/>
                            </a:solidFill>
                            <a:latin typeface="Cambria Math"/>
                            <a:cs typeface="Times New Roman" pitchFamily="18" charset="0"/>
                          </a:rPr>
                          <m:t>𝒆</m:t>
                        </m:r>
                      </m:sub>
                    </m:sSub>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equivalent circuit of the BJT to complete the equivalent circuit of the amplifier.</a:t>
                </a:r>
              </a:p>
              <a:p>
                <a:pPr algn="just">
                  <a:lnSpc>
                    <a:spcPct val="150000"/>
                  </a:lnSpc>
                  <a:buClr>
                    <a:srgbClr val="C00000"/>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6. Finally, the following parameters are determined for the amplifier:</a:t>
                </a:r>
              </a:p>
              <a:p>
                <a:pPr marL="0" indent="0" algn="just">
                  <a:lnSpc>
                    <a:spcPct val="150000"/>
                  </a:lnSpc>
                  <a:buClr>
                    <a:srgbClr val="C00000"/>
                  </a:buClr>
                  <a:buNone/>
                </a:pPr>
                <a:r>
                  <a:rPr lang="en-US" sz="2400" dirty="0" smtClean="0">
                    <a:latin typeface="Times New Roman" panose="02020603050405020304" pitchFamily="18" charset="0"/>
                    <a:cs typeface="Times New Roman" panose="02020603050405020304" pitchFamily="18" charset="0"/>
                  </a:rPr>
                  <a:t> a</a:t>
                </a:r>
                <a:r>
                  <a:rPr lang="en-US" sz="2400" dirty="0">
                    <a:latin typeface="Times New Roman" panose="02020603050405020304" pitchFamily="18" charset="0"/>
                    <a:cs typeface="Times New Roman" panose="02020603050405020304" pitchFamily="18" charset="0"/>
                  </a:rPr>
                  <a:t>. Input impedance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𝒁</m:t>
                        </m:r>
                      </m:e>
                      <m:sub>
                        <m:r>
                          <a:rPr lang="en-US" sz="2400" b="1" i="1" smtClean="0">
                            <a:solidFill>
                              <a:prstClr val="black"/>
                            </a:solidFill>
                            <a:latin typeface="Cambria Math"/>
                            <a:cs typeface="Times New Roman" pitchFamily="18" charset="0"/>
                          </a:rPr>
                          <m:t>𝒊</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 Output impedance (</a:t>
                </a:r>
                <a14:m>
                  <m:oMath xmlns:m="http://schemas.openxmlformats.org/officeDocument/2006/math">
                    <m:sSub>
                      <m:sSubPr>
                        <m:ctrlPr>
                          <a:rPr lang="en-US" sz="2400" b="1" i="1" smtClean="0">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𝒁</m:t>
                        </m:r>
                      </m:e>
                      <m:sub>
                        <m:r>
                          <a:rPr lang="en-US" sz="2400" b="1" i="1" smtClean="0">
                            <a:solidFill>
                              <a:prstClr val="black"/>
                            </a:solidFill>
                            <a:latin typeface="Cambria Math"/>
                            <a:cs typeface="Times New Roman" pitchFamily="18" charset="0"/>
                          </a:rPr>
                          <m:t>𝒐</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 Voltage gain (</a:t>
                </a:r>
                <a14:m>
                  <m:oMath xmlns:m="http://schemas.openxmlformats.org/officeDocument/2006/math">
                    <m:sSub>
                      <m:sSubPr>
                        <m:ctrlPr>
                          <a:rPr lang="en-US" sz="2400" b="1" i="1" smtClean="0">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𝑨</m:t>
                        </m:r>
                      </m:e>
                      <m:sub>
                        <m:r>
                          <a:rPr lang="en-US" sz="2400" b="1" i="1" smtClean="0">
                            <a:solidFill>
                              <a:prstClr val="black"/>
                            </a:solidFill>
                            <a:latin typeface="Cambria Math"/>
                            <a:cs typeface="Times New Roman" pitchFamily="18" charset="0"/>
                          </a:rPr>
                          <m:t>𝒗</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d</a:t>
                </a:r>
                <a:r>
                  <a:rPr lang="en-US" sz="2400" dirty="0">
                    <a:latin typeface="Times New Roman" panose="02020603050405020304" pitchFamily="18" charset="0"/>
                    <a:cs typeface="Times New Roman" panose="02020603050405020304" pitchFamily="18" charset="0"/>
                  </a:rPr>
                  <a:t>. Current gain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𝑨</m:t>
                        </m:r>
                      </m:e>
                      <m:sub>
                        <m:r>
                          <a:rPr lang="en-US" sz="2400" b="1" i="1" smtClean="0">
                            <a:solidFill>
                              <a:prstClr val="black"/>
                            </a:solidFill>
                            <a:latin typeface="Cambria Math"/>
                            <a:cs typeface="Times New Roman" pitchFamily="18" charset="0"/>
                          </a:rPr>
                          <m:t>𝒊</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 Phase relationship (</a:t>
                </a:r>
                <a:r>
                  <a:rPr lang="en-US" sz="2400" i="1" dirty="0">
                    <a:latin typeface="Times New Roman" panose="02020603050405020304" pitchFamily="18" charset="0"/>
                    <a:cs typeface="Times New Roman" panose="02020603050405020304" pitchFamily="18" charset="0"/>
                  </a:rPr>
                  <a:t>θ</a:t>
                </a:r>
                <a:r>
                  <a:rPr lang="en-US" sz="2400" dirty="0">
                    <a:latin typeface="Times New Roman" panose="02020603050405020304" pitchFamily="18" charset="0"/>
                    <a:cs typeface="Times New Roman" panose="02020603050405020304" pitchFamily="18" charset="0"/>
                  </a:rPr>
                  <a:t>).</a:t>
                </a:r>
              </a:p>
              <a:p>
                <a:pPr marL="0" indent="0" algn="just">
                  <a:lnSpc>
                    <a:spcPct val="150000"/>
                  </a:lnSpc>
                  <a:buClr>
                    <a:srgbClr val="C00000"/>
                  </a:buClr>
                  <a:buNone/>
                </a:pPr>
                <a:endParaRPr lang="en-US" sz="24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323528" y="1268760"/>
                <a:ext cx="8208912" cy="5184576"/>
              </a:xfrm>
              <a:blipFill rotWithShape="1">
                <a:blip r:embed="rId3"/>
                <a:stretch>
                  <a:fillRect l="-1114" r="-1114"/>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16</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262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smtClean="0">
                <a:solidFill>
                  <a:srgbClr val="C00000"/>
                </a:solidFill>
                <a:latin typeface="Times New Roman" pitchFamily="18" charset="0"/>
                <a:cs typeface="Times New Roman" pitchFamily="18" charset="0"/>
              </a:rPr>
              <a:t>BJT  </a:t>
            </a:r>
            <a:r>
              <a:rPr lang="en-US" sz="3200" b="1" dirty="0">
                <a:solidFill>
                  <a:srgbClr val="C00000"/>
                </a:solidFill>
                <a:latin typeface="Times New Roman" pitchFamily="18" charset="0"/>
                <a:cs typeface="Times New Roman" pitchFamily="18" charset="0"/>
              </a:rPr>
              <a:t>TRANSISTOR </a:t>
            </a:r>
            <a:r>
              <a:rPr lang="en-US" sz="3200" b="1" dirty="0" smtClean="0">
                <a:solidFill>
                  <a:srgbClr val="C00000"/>
                </a:solidFill>
                <a:latin typeface="Times New Roman" pitchFamily="18" charset="0"/>
                <a:cs typeface="Times New Roman" pitchFamily="18" charset="0"/>
              </a:rPr>
              <a:t> MODELING</a:t>
            </a:r>
            <a:endParaRPr lang="tr-TR" sz="3600" b="1" dirty="0">
              <a:solidFill>
                <a:srgbClr val="C00000"/>
              </a:solidFill>
            </a:endParaRPr>
          </a:p>
        </p:txBody>
      </p:sp>
      <p:sp>
        <p:nvSpPr>
          <p:cNvPr id="2" name="İçerik Yer Tutucusu 1"/>
          <p:cNvSpPr>
            <a:spLocks noGrp="1"/>
          </p:cNvSpPr>
          <p:nvPr>
            <p:ph idx="1"/>
          </p:nvPr>
        </p:nvSpPr>
        <p:spPr>
          <a:xfrm>
            <a:off x="467544" y="1268760"/>
            <a:ext cx="8280920" cy="5184576"/>
          </a:xfrm>
        </p:spPr>
        <p:txBody>
          <a:bodyPr>
            <a:noAutofit/>
          </a:bodyPr>
          <a:lstStyle/>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Low">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gn="justLow">
              <a:lnSpc>
                <a:spcPct val="150000"/>
              </a:lnSpc>
              <a:buClr>
                <a:srgbClr val="C00000"/>
              </a:buClr>
              <a:buNone/>
            </a:pPr>
            <a:r>
              <a:rPr lang="en-US" sz="2000" dirty="0">
                <a:latin typeface="Times New Roman" panose="02020603050405020304" pitchFamily="18" charset="0"/>
                <a:cs typeface="Times New Roman" panose="02020603050405020304" pitchFamily="18" charset="0"/>
              </a:rPr>
              <a:t> </a:t>
            </a: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17</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98824" y="5088380"/>
            <a:ext cx="2661008" cy="738664"/>
          </a:xfrm>
          <a:prstGeom prst="rect">
            <a:avLst/>
          </a:prstGeom>
        </p:spPr>
        <p:txBody>
          <a:bodyPr wrap="square">
            <a:spAutoFit/>
          </a:bodyPr>
          <a:lstStyle/>
          <a:p>
            <a:pPr algn="just"/>
            <a:r>
              <a:rPr lang="en-US" sz="1400" dirty="0" smtClean="0">
                <a:latin typeface="Times New Roman" pitchFamily="18" charset="0"/>
                <a:cs typeface="Times New Roman" pitchFamily="18" charset="0"/>
              </a:rPr>
              <a:t>Fig.4. (Transistor </a:t>
            </a:r>
            <a:r>
              <a:rPr lang="en-US" sz="1400" dirty="0">
                <a:latin typeface="Times New Roman" pitchFamily="18" charset="0"/>
                <a:cs typeface="Times New Roman" pitchFamily="18" charset="0"/>
              </a:rPr>
              <a:t>circuit under </a:t>
            </a:r>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examination </a:t>
            </a:r>
            <a:r>
              <a:rPr lang="en-US" sz="1400" dirty="0">
                <a:latin typeface="Times New Roman" pitchFamily="18" charset="0"/>
                <a:cs typeface="Times New Roman" pitchFamily="18" charset="0"/>
              </a:rPr>
              <a:t>in this </a:t>
            </a:r>
            <a:r>
              <a:rPr lang="en-US" sz="1400" dirty="0" smtClean="0">
                <a:latin typeface="Times New Roman" pitchFamily="18" charset="0"/>
                <a:cs typeface="Times New Roman" pitchFamily="18" charset="0"/>
              </a:rPr>
              <a:t>introductory</a:t>
            </a:r>
          </a:p>
          <a:p>
            <a:pPr algn="just"/>
            <a:r>
              <a:rPr lang="en-US" sz="1400" dirty="0" smtClean="0">
                <a:latin typeface="Times New Roman" pitchFamily="18" charset="0"/>
                <a:cs typeface="Times New Roman" pitchFamily="18" charset="0"/>
              </a:rPr>
              <a:t> discussion)</a:t>
            </a:r>
            <a:endParaRPr lang="en-US" sz="1400"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5" y="1231177"/>
            <a:ext cx="4268667" cy="3587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1412" y="1603881"/>
            <a:ext cx="3786087" cy="3215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p:nvPr/>
        </p:nvSpPr>
        <p:spPr>
          <a:xfrm>
            <a:off x="5500008" y="5088380"/>
            <a:ext cx="2323618" cy="1169551"/>
          </a:xfrm>
          <a:prstGeom prst="rect">
            <a:avLst/>
          </a:prstGeom>
        </p:spPr>
        <p:txBody>
          <a:bodyPr wrap="square">
            <a:spAutoFit/>
          </a:bodyPr>
          <a:lstStyle/>
          <a:p>
            <a:pPr algn="just"/>
            <a:r>
              <a:rPr lang="en-US" sz="1400" dirty="0" smtClean="0">
                <a:latin typeface="Times New Roman" pitchFamily="18" charset="0"/>
                <a:cs typeface="Times New Roman" pitchFamily="18" charset="0"/>
              </a:rPr>
              <a:t>Fig 5. The </a:t>
            </a:r>
            <a:r>
              <a:rPr lang="en-US" sz="1400" dirty="0">
                <a:latin typeface="Times New Roman" pitchFamily="18" charset="0"/>
                <a:cs typeface="Times New Roman" pitchFamily="18" charset="0"/>
              </a:rPr>
              <a:t>network of Fig. </a:t>
            </a:r>
            <a:r>
              <a:rPr lang="en-US" sz="1400" dirty="0" smtClean="0">
                <a:latin typeface="Times New Roman" pitchFamily="18" charset="0"/>
                <a:cs typeface="Times New Roman" pitchFamily="18" charset="0"/>
              </a:rPr>
              <a:t>4. </a:t>
            </a:r>
          </a:p>
          <a:p>
            <a:pPr algn="just"/>
            <a:r>
              <a:rPr lang="en-US" sz="1400" dirty="0" smtClean="0">
                <a:latin typeface="Times New Roman" pitchFamily="18" charset="0"/>
                <a:cs typeface="Times New Roman" pitchFamily="18" charset="0"/>
              </a:rPr>
              <a:t>Following  </a:t>
            </a:r>
            <a:r>
              <a:rPr lang="en-US" sz="1400" dirty="0">
                <a:latin typeface="Times New Roman" pitchFamily="18" charset="0"/>
                <a:cs typeface="Times New Roman" pitchFamily="18" charset="0"/>
              </a:rPr>
              <a:t>removal of the </a:t>
            </a:r>
            <a:r>
              <a:rPr lang="en-US" sz="1400" dirty="0" smtClean="0">
                <a:latin typeface="Times New Roman" pitchFamily="18" charset="0"/>
                <a:cs typeface="Times New Roman" pitchFamily="18" charset="0"/>
              </a:rPr>
              <a:t>dc</a:t>
            </a:r>
          </a:p>
          <a:p>
            <a:pPr algn="just"/>
            <a:r>
              <a:rPr lang="en-US" sz="1400" dirty="0" smtClean="0">
                <a:latin typeface="Times New Roman" pitchFamily="18" charset="0"/>
                <a:cs typeface="Times New Roman" pitchFamily="18" charset="0"/>
              </a:rPr>
              <a:t> supply and  insertion of </a:t>
            </a:r>
            <a:r>
              <a:rPr lang="en-US" sz="1400" dirty="0">
                <a:latin typeface="Times New Roman" pitchFamily="18" charset="0"/>
                <a:cs typeface="Times New Roman" pitchFamily="18" charset="0"/>
              </a:rPr>
              <a:t>the </a:t>
            </a:r>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short-circuit Equivalent for </a:t>
            </a:r>
            <a:r>
              <a:rPr lang="en-US" sz="1400" dirty="0">
                <a:latin typeface="Times New Roman" pitchFamily="18" charset="0"/>
                <a:cs typeface="Times New Roman" pitchFamily="18" charset="0"/>
              </a:rPr>
              <a:t>the capacitors.</a:t>
            </a:r>
            <a:endParaRPr lang="en-US" sz="1400" dirty="0"/>
          </a:p>
        </p:txBody>
      </p:sp>
    </p:spTree>
    <p:extLst>
      <p:ext uri="{BB962C8B-B14F-4D97-AF65-F5344CB8AC3E}">
        <p14:creationId xmlns:p14="http://schemas.microsoft.com/office/powerpoint/2010/main" val="2749762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solidFill>
                  <a:srgbClr val="C00000"/>
                </a:solidFill>
                <a:latin typeface="Times New Roman" pitchFamily="18" charset="0"/>
                <a:cs typeface="Times New Roman" pitchFamily="18" charset="0"/>
              </a:rPr>
              <a:t>BJT TRANSISTOR MODELING</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18</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627784" y="5445224"/>
            <a:ext cx="4572000" cy="307777"/>
          </a:xfrm>
          <a:prstGeom prst="rect">
            <a:avLst/>
          </a:prstGeom>
        </p:spPr>
        <p:txBody>
          <a:bodyPr>
            <a:spAutoFit/>
          </a:bodyPr>
          <a:lstStyle/>
          <a:p>
            <a:r>
              <a:rPr lang="en-US" sz="1400" dirty="0">
                <a:latin typeface="Times New Roman" pitchFamily="18" charset="0"/>
                <a:cs typeface="Times New Roman" pitchFamily="18" charset="0"/>
              </a:rPr>
              <a:t>Circuit of Fig. </a:t>
            </a:r>
            <a:r>
              <a:rPr lang="en-US" sz="1400" dirty="0" smtClean="0">
                <a:latin typeface="Times New Roman" pitchFamily="18" charset="0"/>
                <a:cs typeface="Times New Roman" pitchFamily="18" charset="0"/>
              </a:rPr>
              <a:t>6 </a:t>
            </a:r>
            <a:r>
              <a:rPr lang="en-US" sz="1400" dirty="0">
                <a:latin typeface="Times New Roman" pitchFamily="18" charset="0"/>
                <a:cs typeface="Times New Roman" pitchFamily="18" charset="0"/>
              </a:rPr>
              <a:t>redrawn for small-signal ac analysis.</a:t>
            </a: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628800"/>
            <a:ext cx="7648689"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07164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19</a:t>
            </a:fld>
            <a:endParaRPr lang="en-US">
              <a:solidFill>
                <a:prstClr val="black">
                  <a:tint val="75000"/>
                </a:prstClr>
              </a:solidFill>
            </a:endParaRPr>
          </a:p>
        </p:txBody>
      </p:sp>
      <mc:AlternateContent xmlns:mc="http://schemas.openxmlformats.org/markup-compatibility/2006" xmlns:a14="http://schemas.microsoft.com/office/drawing/2010/main">
        <mc:Choice Requires="a14">
          <p:sp>
            <p:nvSpPr>
              <p:cNvPr id="7" name="Rectangle 6"/>
              <p:cNvSpPr/>
              <p:nvPr/>
            </p:nvSpPr>
            <p:spPr>
              <a:xfrm>
                <a:off x="595323" y="1628800"/>
                <a:ext cx="7920880" cy="3970318"/>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It is important as you progress through the modifications of the network to define the </a:t>
                </a:r>
                <a:r>
                  <a:rPr lang="en-US" sz="2400" dirty="0">
                    <a:latin typeface="Times New Roman" panose="02020603050405020304" pitchFamily="18" charset="0"/>
                    <a:cs typeface="Times New Roman" panose="02020603050405020304" pitchFamily="18" charset="0"/>
                  </a:rPr>
                  <a:t>ac equivalent that the parameters of interest such as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a:solidFill>
                              <a:prstClr val="black"/>
                            </a:solidFill>
                            <a:latin typeface="Cambria Math"/>
                            <a:cs typeface="Times New Roman" pitchFamily="18" charset="0"/>
                          </a:rPr>
                          <m:t>𝒁</m:t>
                        </m:r>
                      </m:e>
                      <m:sub>
                        <m:r>
                          <a:rPr lang="en-US" sz="2400" b="1" i="1">
                            <a:solidFill>
                              <a:prstClr val="black"/>
                            </a:solidFill>
                            <a:latin typeface="Cambria Math"/>
                            <a:cs typeface="Times New Roman" pitchFamily="18" charset="0"/>
                          </a:rPr>
                          <m:t>𝒊</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a:solidFill>
                              <a:prstClr val="black"/>
                            </a:solidFill>
                            <a:latin typeface="Cambria Math"/>
                            <a:cs typeface="Times New Roman" pitchFamily="18" charset="0"/>
                          </a:rPr>
                          <m:t>𝒁</m:t>
                        </m:r>
                      </m:e>
                      <m:sub>
                        <m:r>
                          <a:rPr lang="en-US" sz="2400" b="1" i="1" smtClean="0">
                            <a:solidFill>
                              <a:prstClr val="black"/>
                            </a:solidFill>
                            <a:latin typeface="Cambria Math"/>
                            <a:cs typeface="Times New Roman" pitchFamily="18" charset="0"/>
                          </a:rPr>
                          <m:t>𝒐</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a:t>
                </a:r>
                <a:r>
                  <a:rPr lang="en-US" sz="2400" b="1" dirty="0" smtClean="0">
                    <a:solidFill>
                      <a:prstClr val="black"/>
                    </a:solidFill>
                    <a:cs typeface="Times New Roman" pitchFamily="18" charset="0"/>
                  </a:rPr>
                  <a:t>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𝑰</m:t>
                        </m:r>
                      </m:e>
                      <m:sub>
                        <m:r>
                          <a:rPr lang="en-US" sz="2400" b="1" i="1">
                            <a:solidFill>
                              <a:prstClr val="black"/>
                            </a:solidFill>
                            <a:latin typeface="Cambria Math"/>
                            <a:cs typeface="Times New Roman" pitchFamily="18" charset="0"/>
                          </a:rPr>
                          <m:t>𝒊</m:t>
                        </m:r>
                      </m:sub>
                    </m:sSub>
                    <m:r>
                      <a:rPr lang="en-US" sz="2400" b="1" i="1">
                        <a:solidFill>
                          <a:prstClr val="black"/>
                        </a:solidFill>
                        <a:latin typeface="Cambria Math"/>
                        <a:cs typeface="Times New Roman" pitchFamily="18" charset="0"/>
                      </a:rPr>
                      <m:t> </m:t>
                    </m:r>
                  </m:oMath>
                </a14:m>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and </a:t>
                </a:r>
                <a14:m>
                  <m:oMath xmlns:m="http://schemas.openxmlformats.org/officeDocument/2006/math">
                    <m:sSub>
                      <m:sSubPr>
                        <m:ctrlPr>
                          <a:rPr lang="en-US" sz="2400" b="1" i="1" smtClean="0">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𝑰</m:t>
                        </m:r>
                      </m:e>
                      <m:sub>
                        <m:r>
                          <a:rPr lang="en-US" sz="2400" b="1" i="1" smtClean="0">
                            <a:solidFill>
                              <a:prstClr val="black"/>
                            </a:solidFill>
                            <a:latin typeface="Cambria Math"/>
                            <a:cs typeface="Times New Roman" pitchFamily="18" charset="0"/>
                          </a:rPr>
                          <m:t>𝒐</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defined by Fig. </a:t>
                </a:r>
                <a:r>
                  <a:rPr lang="en-US" sz="2400" dirty="0" smtClean="0">
                    <a:latin typeface="Times New Roman" panose="02020603050405020304" pitchFamily="18" charset="0"/>
                    <a:cs typeface="Times New Roman" panose="02020603050405020304" pitchFamily="18" charset="0"/>
                  </a:rPr>
                  <a:t>7. </a:t>
                </a:r>
                <a:r>
                  <a:rPr lang="en-US" sz="2400" dirty="0">
                    <a:latin typeface="Times New Roman" panose="02020603050405020304" pitchFamily="18" charset="0"/>
                    <a:cs typeface="Times New Roman" panose="02020603050405020304" pitchFamily="18" charset="0"/>
                  </a:rPr>
                  <a:t>be carried through properly. </a:t>
                </a:r>
                <a:endParaRPr lang="en-US" sz="2400" dirty="0" smtClean="0">
                  <a:latin typeface="Times New Roman" panose="02020603050405020304" pitchFamily="18" charset="0"/>
                  <a:cs typeface="Times New Roman" panose="02020603050405020304" pitchFamily="18" charset="0"/>
                </a:endParaRPr>
              </a:p>
              <a:p>
                <a:pPr marL="342900" indent="-342900" algn="just">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Even </a:t>
                </a:r>
                <a:r>
                  <a:rPr lang="en-US" sz="2400" dirty="0">
                    <a:latin typeface="Times New Roman" panose="02020603050405020304" pitchFamily="18" charset="0"/>
                    <a:cs typeface="Times New Roman" panose="02020603050405020304" pitchFamily="18" charset="0"/>
                  </a:rPr>
                  <a:t>though the network appearance may change, you want to be sure the quantities you find in the reduced network are the same as defined by the original network. </a:t>
                </a:r>
              </a:p>
            </p:txBody>
          </p:sp>
        </mc:Choice>
        <mc:Fallback xmlns="">
          <p:sp>
            <p:nvSpPr>
              <p:cNvPr id="7" name="Rectangle 6"/>
              <p:cNvSpPr>
                <a:spLocks noRot="1" noChangeAspect="1" noMove="1" noResize="1" noEditPoints="1" noAdjustHandles="1" noChangeArrowheads="1" noChangeShapeType="1" noTextEdit="1"/>
              </p:cNvSpPr>
              <p:nvPr/>
            </p:nvSpPr>
            <p:spPr>
              <a:xfrm>
                <a:off x="595323" y="1628800"/>
                <a:ext cx="7920880" cy="3970318"/>
              </a:xfrm>
              <a:prstGeom prst="rect">
                <a:avLst/>
              </a:prstGeom>
              <a:blipFill rotWithShape="1">
                <a:blip r:embed="rId2"/>
                <a:stretch>
                  <a:fillRect l="-1078" r="-1155" b="-1075"/>
                </a:stretch>
              </a:blipFill>
            </p:spPr>
            <p:txBody>
              <a:bodyPr/>
              <a:lstStyle/>
              <a:p>
                <a:r>
                  <a:rPr lang="en-US">
                    <a:noFill/>
                  </a:rPr>
                  <a:t> </a:t>
                </a:r>
              </a:p>
            </p:txBody>
          </p:sp>
        </mc:Fallback>
      </mc:AlternateContent>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98707" y="309824"/>
            <a:ext cx="8208912" cy="584775"/>
          </a:xfrm>
          <a:prstGeom prst="rect">
            <a:avLst/>
          </a:prstGeom>
        </p:spPr>
        <p:txBody>
          <a:bodyPr wrap="square">
            <a:spAutoFit/>
          </a:bodyPr>
          <a:lstStyle/>
          <a:p>
            <a:r>
              <a:rPr lang="en-US" sz="3200" b="1" dirty="0">
                <a:solidFill>
                  <a:srgbClr val="C00000"/>
                </a:solidFill>
                <a:latin typeface="Times New Roman" pitchFamily="18" charset="0"/>
                <a:ea typeface="+mj-ea"/>
                <a:cs typeface="Times New Roman" pitchFamily="18" charset="0"/>
              </a:rPr>
              <a:t>BJT TRANSISTOR MODELING</a:t>
            </a:r>
            <a:endParaRPr lang="en-US" dirty="0"/>
          </a:p>
        </p:txBody>
      </p: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72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71500" y="-46502"/>
            <a:ext cx="8001000" cy="1052736"/>
          </a:xfrm>
        </p:spPr>
        <p:txBody>
          <a:bodyPr>
            <a:normAutofit/>
          </a:bodyPr>
          <a:lstStyle/>
          <a:p>
            <a:r>
              <a:rPr lang="en-US" sz="3200" b="1" dirty="0">
                <a:latin typeface="Times New Roman" pitchFamily="18" charset="0"/>
                <a:cs typeface="Times New Roman" pitchFamily="18" charset="0"/>
              </a:rPr>
              <a:t>Transistor Switching Networks</a:t>
            </a:r>
            <a:endParaRPr lang="tr-TR" sz="3200" b="1" dirty="0">
              <a:solidFill>
                <a:srgbClr val="C00000"/>
              </a:solidFill>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rmAutofit/>
          </a:bodyPr>
          <a:lstStyle/>
          <a:p>
            <a:pPr marL="173736" indent="-173736"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The </a:t>
            </a:r>
            <a:r>
              <a:rPr lang="en-US" sz="2400" dirty="0">
                <a:solidFill>
                  <a:prstClr val="black"/>
                </a:solidFill>
                <a:latin typeface="Times New Roman" pitchFamily="18" charset="0"/>
                <a:cs typeface="Times New Roman" pitchFamily="18" charset="0"/>
              </a:rPr>
              <a:t>second major application area is </a:t>
            </a:r>
            <a:r>
              <a:rPr lang="en-US" sz="2400" b="1" dirty="0">
                <a:solidFill>
                  <a:prstClr val="black"/>
                </a:solidFill>
                <a:latin typeface="Times New Roman" pitchFamily="18" charset="0"/>
                <a:cs typeface="Times New Roman" pitchFamily="18" charset="0"/>
              </a:rPr>
              <a:t>switching</a:t>
            </a:r>
            <a:r>
              <a:rPr lang="en-US" sz="2400" dirty="0">
                <a:solidFill>
                  <a:prstClr val="black"/>
                </a:solidFill>
                <a:latin typeface="Times New Roman" pitchFamily="18" charset="0"/>
                <a:cs typeface="Times New Roman" pitchFamily="18" charset="0"/>
              </a:rPr>
              <a:t> applications. </a:t>
            </a:r>
            <a:endParaRPr lang="ar-IQ" sz="2400" dirty="0" smtClean="0">
              <a:solidFill>
                <a:prstClr val="black"/>
              </a:solidFill>
              <a:latin typeface="Times New Roman" pitchFamily="18" charset="0"/>
              <a:cs typeface="Times New Roman" pitchFamily="18" charset="0"/>
            </a:endParaRPr>
          </a:p>
          <a:p>
            <a:pPr marL="173736" indent="-173736"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When</a:t>
            </a:r>
            <a:r>
              <a:rPr lang="ar-IQ"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used </a:t>
            </a:r>
            <a:r>
              <a:rPr lang="en-US" sz="2400" dirty="0">
                <a:solidFill>
                  <a:prstClr val="black"/>
                </a:solidFill>
                <a:latin typeface="Times New Roman" pitchFamily="18" charset="0"/>
                <a:cs typeface="Times New Roman" pitchFamily="18" charset="0"/>
              </a:rPr>
              <a:t>as an electronic switch, a BJT is normally operated alternately </a:t>
            </a:r>
            <a:r>
              <a:rPr lang="en-US" sz="2400" dirty="0" smtClean="0">
                <a:solidFill>
                  <a:prstClr val="black"/>
                </a:solidFill>
                <a:latin typeface="Times New Roman" pitchFamily="18" charset="0"/>
                <a:cs typeface="Times New Roman" pitchFamily="18" charset="0"/>
              </a:rPr>
              <a:t>in</a:t>
            </a:r>
            <a:r>
              <a:rPr lang="ar-IQ" sz="24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cutoff </a:t>
            </a:r>
            <a:r>
              <a:rPr lang="en-US" sz="2400" dirty="0">
                <a:solidFill>
                  <a:prstClr val="black"/>
                </a:solidFill>
                <a:latin typeface="Times New Roman" pitchFamily="18" charset="0"/>
                <a:cs typeface="Times New Roman" pitchFamily="18" charset="0"/>
              </a:rPr>
              <a:t>and </a:t>
            </a:r>
            <a:r>
              <a:rPr lang="en-US" sz="2400" b="1" dirty="0">
                <a:solidFill>
                  <a:prstClr val="black"/>
                </a:solidFill>
                <a:latin typeface="Times New Roman" pitchFamily="18" charset="0"/>
                <a:cs typeface="Times New Roman" pitchFamily="18" charset="0"/>
              </a:rPr>
              <a:t>saturation</a:t>
            </a:r>
            <a:r>
              <a:rPr lang="en-US" sz="2400" dirty="0">
                <a:solidFill>
                  <a:prstClr val="black"/>
                </a:solidFill>
                <a:latin typeface="Times New Roman" pitchFamily="18" charset="0"/>
                <a:cs typeface="Times New Roman" pitchFamily="18" charset="0"/>
              </a:rPr>
              <a:t>. </a:t>
            </a:r>
            <a:endParaRPr lang="ar-IQ" sz="2400" dirty="0" smtClean="0">
              <a:solidFill>
                <a:prstClr val="black"/>
              </a:solidFill>
              <a:latin typeface="Times New Roman" pitchFamily="18" charset="0"/>
              <a:cs typeface="Times New Roman" pitchFamily="18" charset="0"/>
            </a:endParaRPr>
          </a:p>
          <a:p>
            <a:pPr marL="173736" indent="-173736"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Many </a:t>
            </a:r>
            <a:r>
              <a:rPr lang="en-US" sz="2400" dirty="0">
                <a:solidFill>
                  <a:prstClr val="black"/>
                </a:solidFill>
                <a:latin typeface="Times New Roman" pitchFamily="18" charset="0"/>
                <a:cs typeface="Times New Roman" pitchFamily="18" charset="0"/>
              </a:rPr>
              <a:t>digital circuits use the BJT as a switch </a:t>
            </a:r>
            <a:r>
              <a:rPr lang="en-US" sz="2400" dirty="0" smtClean="0">
                <a:solidFill>
                  <a:prstClr val="black"/>
                </a:solidFill>
                <a:latin typeface="Times New Roman" pitchFamily="18" charset="0"/>
                <a:cs typeface="Times New Roman" pitchFamily="18" charset="0"/>
              </a:rPr>
              <a:t>and</a:t>
            </a:r>
            <a:r>
              <a:rPr lang="ar-IQ"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inverter</a:t>
            </a:r>
            <a:r>
              <a:rPr lang="en-US" sz="2400" dirty="0">
                <a:solidFill>
                  <a:prstClr val="black"/>
                </a:solidFill>
                <a:latin typeface="Times New Roman" pitchFamily="18" charset="0"/>
                <a:cs typeface="Times New Roman" pitchFamily="18" charset="0"/>
              </a:rPr>
              <a:t>. </a:t>
            </a:r>
            <a:endParaRPr lang="ar-IQ" sz="2400" dirty="0" smtClean="0">
              <a:solidFill>
                <a:prstClr val="black"/>
              </a:solidFill>
              <a:latin typeface="Times New Roman" pitchFamily="18" charset="0"/>
              <a:cs typeface="Times New Roman" pitchFamily="18" charset="0"/>
            </a:endParaRPr>
          </a:p>
          <a:p>
            <a:pPr marL="173736" indent="-173736"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The </a:t>
            </a:r>
            <a:r>
              <a:rPr lang="en-US" sz="2400" dirty="0">
                <a:solidFill>
                  <a:prstClr val="black"/>
                </a:solidFill>
                <a:latin typeface="Times New Roman" pitchFamily="18" charset="0"/>
                <a:cs typeface="Times New Roman" pitchFamily="18" charset="0"/>
              </a:rPr>
              <a:t>network of Figure (</a:t>
            </a:r>
            <a:r>
              <a:rPr lang="en-US" sz="2400" dirty="0" smtClean="0">
                <a:solidFill>
                  <a:prstClr val="black"/>
                </a:solidFill>
                <a:latin typeface="Times New Roman" pitchFamily="18" charset="0"/>
                <a:cs typeface="Times New Roman" pitchFamily="18" charset="0"/>
              </a:rPr>
              <a:t>1.a) </a:t>
            </a:r>
            <a:r>
              <a:rPr lang="en-US" sz="2400" dirty="0">
                <a:solidFill>
                  <a:prstClr val="black"/>
                </a:solidFill>
                <a:latin typeface="Times New Roman" pitchFamily="18" charset="0"/>
                <a:cs typeface="Times New Roman" pitchFamily="18" charset="0"/>
              </a:rPr>
              <a:t>can be employed as an inverter </a:t>
            </a:r>
            <a:r>
              <a:rPr lang="en-US" sz="2400" dirty="0" smtClean="0">
                <a:solidFill>
                  <a:prstClr val="black"/>
                </a:solidFill>
                <a:latin typeface="Times New Roman" pitchFamily="18" charset="0"/>
                <a:cs typeface="Times New Roman" pitchFamily="18" charset="0"/>
              </a:rPr>
              <a:t>in</a:t>
            </a:r>
            <a:r>
              <a:rPr lang="ar-IQ"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computer </a:t>
            </a:r>
            <a:r>
              <a:rPr lang="en-US" sz="2400" dirty="0">
                <a:solidFill>
                  <a:prstClr val="black"/>
                </a:solidFill>
                <a:latin typeface="Times New Roman" pitchFamily="18" charset="0"/>
                <a:cs typeface="Times New Roman" pitchFamily="18" charset="0"/>
              </a:rPr>
              <a:t>logic circuitry.</a:t>
            </a:r>
            <a:r>
              <a:rPr lang="ar-IQ" sz="2400" dirty="0" smtClean="0">
                <a:solidFill>
                  <a:prstClr val="black"/>
                </a:solidFill>
                <a:latin typeface="Times New Roman" pitchFamily="18" charset="0"/>
                <a:cs typeface="Times New Roman" pitchFamily="18" charset="0"/>
              </a:rPr>
              <a:t>  </a:t>
            </a: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251520" y="1052736"/>
            <a:ext cx="4320480"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145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20</a:t>
            </a:fld>
            <a:endParaRPr lang="en-US">
              <a:solidFill>
                <a:prstClr val="black">
                  <a:tint val="75000"/>
                </a:prstClr>
              </a:solidFill>
            </a:endParaRPr>
          </a:p>
        </p:txBody>
      </p:sp>
      <mc:AlternateContent xmlns:mc="http://schemas.openxmlformats.org/markup-compatibility/2006" xmlns:a14="http://schemas.microsoft.com/office/drawing/2010/main">
        <mc:Choice Requires="a14">
          <p:sp>
            <p:nvSpPr>
              <p:cNvPr id="7" name="Rectangle 6"/>
              <p:cNvSpPr/>
              <p:nvPr/>
            </p:nvSpPr>
            <p:spPr>
              <a:xfrm>
                <a:off x="683568" y="1844824"/>
                <a:ext cx="7848872" cy="2862322"/>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In both networks the input impedance is defined from base to ground, the input current as the base current of the transistor, the output voltage as the voltage from collector to ground, and the output current as the current through the load resistor</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b="1" i="1">
                            <a:solidFill>
                              <a:prstClr val="black"/>
                            </a:solidFill>
                            <a:latin typeface="Cambria Math"/>
                            <a:cs typeface="Times New Roman" pitchFamily="18" charset="0"/>
                          </a:rPr>
                        </m:ctrlPr>
                      </m:sSubPr>
                      <m:e>
                        <m:r>
                          <a:rPr lang="en-US" sz="2400" b="1" i="1" smtClean="0">
                            <a:solidFill>
                              <a:prstClr val="black"/>
                            </a:solidFill>
                            <a:latin typeface="Cambria Math"/>
                            <a:cs typeface="Times New Roman" pitchFamily="18" charset="0"/>
                          </a:rPr>
                          <m:t>𝑹</m:t>
                        </m:r>
                      </m:e>
                      <m:sub>
                        <m:r>
                          <a:rPr lang="en-US" sz="2400" b="1" i="1" smtClean="0">
                            <a:solidFill>
                              <a:prstClr val="black"/>
                            </a:solidFill>
                            <a:latin typeface="Cambria Math"/>
                            <a:cs typeface="Times New Roman" pitchFamily="18" charset="0"/>
                          </a:rPr>
                          <m:t>𝑪</m:t>
                        </m:r>
                      </m:sub>
                    </m:sSub>
                    <m:r>
                      <a:rPr lang="en-US" sz="2400" b="1" i="1">
                        <a:solidFill>
                          <a:prstClr val="black"/>
                        </a:solidFill>
                        <a:latin typeface="Cambria Math"/>
                        <a:cs typeface="Times New Roman" pitchFamily="18" charset="0"/>
                      </a:rPr>
                      <m:t> </m:t>
                    </m:r>
                  </m:oMath>
                </a14:m>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mc:Choice>
        <mc:Fallback xmlns="">
          <p:sp>
            <p:nvSpPr>
              <p:cNvPr id="7" name="Rectangle 6"/>
              <p:cNvSpPr>
                <a:spLocks noRot="1" noChangeAspect="1" noMove="1" noResize="1" noEditPoints="1" noAdjustHandles="1" noChangeArrowheads="1" noChangeShapeType="1" noTextEdit="1"/>
              </p:cNvSpPr>
              <p:nvPr/>
            </p:nvSpPr>
            <p:spPr>
              <a:xfrm>
                <a:off x="683568" y="1844824"/>
                <a:ext cx="7848872" cy="2862322"/>
              </a:xfrm>
              <a:prstGeom prst="rect">
                <a:avLst/>
              </a:prstGeom>
              <a:blipFill rotWithShape="1">
                <a:blip r:embed="rId2"/>
                <a:stretch>
                  <a:fillRect l="-1009" r="-1165" b="-1919"/>
                </a:stretch>
              </a:blipFill>
            </p:spPr>
            <p:txBody>
              <a:bodyPr/>
              <a:lstStyle/>
              <a:p>
                <a:r>
                  <a:rPr lang="en-US">
                    <a:noFill/>
                  </a:rPr>
                  <a:t> </a:t>
                </a:r>
              </a:p>
            </p:txBody>
          </p:sp>
        </mc:Fallback>
      </mc:AlternateContent>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539552" y="305914"/>
            <a:ext cx="6568323"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spTree>
    <p:extLst>
      <p:ext uri="{BB962C8B-B14F-4D97-AF65-F5344CB8AC3E}">
        <p14:creationId xmlns:p14="http://schemas.microsoft.com/office/powerpoint/2010/main" val="4196978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21</a:t>
            </a:fld>
            <a:endParaRPr lang="en-US">
              <a:solidFill>
                <a:prstClr val="black">
                  <a:tint val="75000"/>
                </a:prstClr>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204864"/>
            <a:ext cx="4206559" cy="1883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2135" y="1772816"/>
            <a:ext cx="3982356"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231560" y="4437112"/>
            <a:ext cx="2835214" cy="584775"/>
          </a:xfrm>
          <a:prstGeom prst="rect">
            <a:avLst/>
          </a:prstGeom>
        </p:spPr>
        <p:txBody>
          <a:bodyPr wrap="square">
            <a:spAutoFit/>
          </a:bodyPr>
          <a:lstStyle/>
          <a:p>
            <a:pPr algn="just"/>
            <a:r>
              <a:rPr lang="en-US" dirty="0" smtClean="0">
                <a:latin typeface="Times New Roman" pitchFamily="18" charset="0"/>
                <a:cs typeface="Times New Roman" pitchFamily="18" charset="0"/>
              </a:rPr>
              <a:t>Fig. 7. Defining </a:t>
            </a:r>
            <a:r>
              <a:rPr lang="en-US" dirty="0">
                <a:latin typeface="Times New Roman" pitchFamily="18" charset="0"/>
                <a:cs typeface="Times New Roman" pitchFamily="18" charset="0"/>
              </a:rPr>
              <a:t>the important </a:t>
            </a:r>
            <a:r>
              <a:rPr lang="en-US" dirty="0" smtClean="0">
                <a:latin typeface="Times New Roman" pitchFamily="18" charset="0"/>
                <a:cs typeface="Times New Roman" pitchFamily="18" charset="0"/>
              </a:rPr>
              <a:t>parameters of </a:t>
            </a:r>
            <a:r>
              <a:rPr lang="en-US" dirty="0">
                <a:latin typeface="Times New Roman" pitchFamily="18" charset="0"/>
                <a:cs typeface="Times New Roman" pitchFamily="18" charset="0"/>
              </a:rPr>
              <a:t>any system.</a:t>
            </a:r>
          </a:p>
        </p:txBody>
      </p:sp>
      <p:sp>
        <p:nvSpPr>
          <p:cNvPr id="8" name="Rectangle 7"/>
          <p:cNvSpPr/>
          <p:nvPr/>
        </p:nvSpPr>
        <p:spPr>
          <a:xfrm>
            <a:off x="5652120" y="4469937"/>
            <a:ext cx="3246748" cy="584775"/>
          </a:xfrm>
          <a:prstGeom prst="rect">
            <a:avLst/>
          </a:prstGeom>
        </p:spPr>
        <p:txBody>
          <a:bodyPr wrap="square">
            <a:spAutoFit/>
          </a:bodyPr>
          <a:lstStyle/>
          <a:p>
            <a:r>
              <a:rPr lang="en-US" dirty="0">
                <a:latin typeface="Times New Roman" pitchFamily="18" charset="0"/>
                <a:cs typeface="Times New Roman" pitchFamily="18" charset="0"/>
              </a:rPr>
              <a:t>Fig. 8. Demonstrating the reason for the defined directions and polarities</a:t>
            </a:r>
            <a:r>
              <a:rPr lang="en-US" sz="1400" dirty="0">
                <a:latin typeface="Times New Roman" pitchFamily="18" charset="0"/>
                <a:cs typeface="Times New Roman" pitchFamily="18" charset="0"/>
              </a:rPr>
              <a:t>.</a:t>
            </a:r>
          </a:p>
        </p:txBody>
      </p:sp>
      <p:cxnSp>
        <p:nvCxnSpPr>
          <p:cNvPr id="11"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38908" y="260648"/>
            <a:ext cx="7704856"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pic>
        <p:nvPicPr>
          <p:cNvPr id="15"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480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22</a:t>
            </a:fld>
            <a:endParaRPr lang="en-US">
              <a:solidFill>
                <a:prstClr val="black">
                  <a:tint val="75000"/>
                </a:prstClr>
              </a:solidFill>
            </a:endParaRPr>
          </a:p>
        </p:txBody>
      </p:sp>
      <p:sp>
        <p:nvSpPr>
          <p:cNvPr id="7" name="Rectangle 6"/>
          <p:cNvSpPr/>
          <p:nvPr/>
        </p:nvSpPr>
        <p:spPr>
          <a:xfrm>
            <a:off x="209541" y="1196752"/>
            <a:ext cx="8640960" cy="4524315"/>
          </a:xfrm>
          <a:prstGeom prst="rect">
            <a:avLst/>
          </a:prstGeom>
        </p:spPr>
        <p:txBody>
          <a:bodyPr wrap="square">
            <a:spAutoFit/>
          </a:bodyPr>
          <a:lstStyle/>
          <a:p>
            <a:pPr marL="342900" indent="-342900" algn="just">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The parameters of Fig. 7. can be applied to any system whether it has one or a thousand components.</a:t>
            </a:r>
          </a:p>
          <a:p>
            <a:pPr marL="342900" indent="-342900" algn="just">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The directions of the currents, the polarities of the voltages, and the direction of interest for the impedance levels are as appearing in Fig. 7 .</a:t>
            </a:r>
          </a:p>
          <a:p>
            <a:pPr marL="342900" indent="-342900" algn="just">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 In other words, the input current Ii and output current Io are, by definition, defined to enter the system. If, in a particular example, the output current is leaving the system rather than entering the system as shown in Fig. 7 , a minus sign must be applied.</a:t>
            </a:r>
          </a:p>
          <a:p>
            <a:pPr marL="342900" indent="-342900" algn="just">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 The defined polarities for the input and output voltages are also as appearing in Fig. 7 . If Vo has the opposite polarity, the minus sign must be applied.</a:t>
            </a:r>
            <a:endParaRPr lang="en-US" sz="2400" dirty="0">
              <a:latin typeface="Times New Roman" panose="02020603050405020304" pitchFamily="18" charset="0"/>
              <a:cs typeface="Times New Roman" panose="02020603050405020304" pitchFamily="18" charset="0"/>
            </a:endParaRPr>
          </a:p>
        </p:txBody>
      </p:sp>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15989" y="298087"/>
            <a:ext cx="8113896"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pic>
        <p:nvPicPr>
          <p:cNvPr id="12"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552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23</a:t>
            </a:fld>
            <a:endParaRPr lang="en-US">
              <a:solidFill>
                <a:prstClr val="black">
                  <a:tint val="75000"/>
                </a:prstClr>
              </a:solidFill>
            </a:endParaRPr>
          </a:p>
        </p:txBody>
      </p:sp>
      <p:sp>
        <p:nvSpPr>
          <p:cNvPr id="7" name="Rectangle 6"/>
          <p:cNvSpPr/>
          <p:nvPr/>
        </p:nvSpPr>
        <p:spPr>
          <a:xfrm>
            <a:off x="395536" y="1196752"/>
            <a:ext cx="7776864" cy="4457952"/>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a:latin typeface="Times New Roman" panose="02020603050405020304" pitchFamily="18" charset="0"/>
                <a:cs typeface="Times New Roman" panose="02020603050405020304" pitchFamily="18" charset="0"/>
              </a:rPr>
              <a:t>Note that </a:t>
            </a:r>
            <a:r>
              <a:rPr lang="en-US" sz="2400" dirty="0" err="1" smtClean="0">
                <a:latin typeface="Times New Roman" panose="02020603050405020304" pitchFamily="18" charset="0"/>
                <a:cs typeface="Times New Roman" panose="02020603050405020304" pitchFamily="18" charset="0"/>
              </a:rPr>
              <a:t>Zi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impedance “looking into” the system, whereas </a:t>
            </a:r>
            <a:r>
              <a:rPr lang="en-US" sz="2400" dirty="0" err="1" smtClean="0">
                <a:latin typeface="Times New Roman" panose="02020603050405020304" pitchFamily="18" charset="0"/>
                <a:cs typeface="Times New Roman" panose="02020603050405020304" pitchFamily="18" charset="0"/>
              </a:rPr>
              <a:t>Zo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impedance “looking back into” the system from the output side. By choosing the defined directions for the currents and voltages as appearing in Fig. 7</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both the input impedance and output impedance are defined as having positive values</a:t>
            </a:r>
            <a:r>
              <a:rPr lang="en-US" sz="2400" dirty="0" smtClean="0">
                <a:latin typeface="Times New Roman" panose="02020603050405020304" pitchFamily="18" charset="0"/>
                <a:cs typeface="Times New Roman" panose="02020603050405020304" pitchFamily="18" charset="0"/>
              </a:rPr>
              <a:t>.</a:t>
            </a:r>
          </a:p>
          <a:p>
            <a:pPr marL="342900" indent="-342900" algn="just">
              <a:lnSpc>
                <a:spcPct val="150000"/>
              </a:lnSpc>
              <a:buClr>
                <a:srgbClr val="C00000"/>
              </a:buClr>
              <a:buFont typeface="Wingdings" pitchFamily="2" charset="2"/>
              <a:buChar char="Ø"/>
            </a:pPr>
            <a:r>
              <a:rPr lang="en-US" sz="2400" dirty="0">
                <a:latin typeface="Times New Roman" panose="02020603050405020304" pitchFamily="18" charset="0"/>
                <a:cs typeface="Times New Roman" panose="02020603050405020304" pitchFamily="18" charset="0"/>
              </a:rPr>
              <a:t> For example, in Fig. 8</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input and output impedances for a </a:t>
            </a:r>
            <a:r>
              <a:rPr lang="en-US" sz="2400" dirty="0" smtClean="0">
                <a:latin typeface="Times New Roman" panose="02020603050405020304" pitchFamily="18" charset="0"/>
                <a:cs typeface="Times New Roman" panose="02020603050405020304" pitchFamily="18" charset="0"/>
              </a:rPr>
              <a:t>particular system </a:t>
            </a:r>
            <a:r>
              <a:rPr lang="en-US" sz="2400" dirty="0">
                <a:latin typeface="Times New Roman" panose="02020603050405020304" pitchFamily="18" charset="0"/>
                <a:cs typeface="Times New Roman" panose="02020603050405020304" pitchFamily="18" charset="0"/>
              </a:rPr>
              <a:t>are both resistive. </a:t>
            </a:r>
          </a:p>
        </p:txBody>
      </p:sp>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520" y="318288"/>
            <a:ext cx="7411232"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spTree>
    <p:extLst>
      <p:ext uri="{BB962C8B-B14F-4D97-AF65-F5344CB8AC3E}">
        <p14:creationId xmlns:p14="http://schemas.microsoft.com/office/powerpoint/2010/main" val="1257564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24</a:t>
            </a:fld>
            <a:endParaRPr lang="en-US">
              <a:solidFill>
                <a:prstClr val="black">
                  <a:tint val="75000"/>
                </a:prstClr>
              </a:solidFill>
            </a:endParaRPr>
          </a:p>
        </p:txBody>
      </p:sp>
      <p:sp>
        <p:nvSpPr>
          <p:cNvPr id="9" name="Rectangle 8"/>
          <p:cNvSpPr/>
          <p:nvPr/>
        </p:nvSpPr>
        <p:spPr>
          <a:xfrm>
            <a:off x="539552" y="1268760"/>
            <a:ext cx="8064896" cy="3970318"/>
          </a:xfrm>
          <a:prstGeom prst="rect">
            <a:avLst/>
          </a:prstGeom>
        </p:spPr>
        <p:txBody>
          <a:bodyPr wrap="square">
            <a:spAutoFit/>
          </a:bodyPr>
          <a:lstStyle/>
          <a:p>
            <a:pPr marL="342900" indent="-342900">
              <a:lnSpc>
                <a:spcPct val="150000"/>
              </a:lnSpc>
              <a:buClr>
                <a:srgbClr val="C00000"/>
              </a:buClr>
              <a:buFont typeface="Wingdings" pitchFamily="2" charset="2"/>
              <a:buChar char="Ø"/>
            </a:pPr>
            <a:r>
              <a:rPr lang="en-US" sz="2400" dirty="0">
                <a:latin typeface="Times New Roman" panose="02020603050405020304" pitchFamily="18" charset="0"/>
                <a:cs typeface="Times New Roman" panose="02020603050405020304" pitchFamily="18" charset="0"/>
              </a:rPr>
              <a:t>For the direction of Ii and Io the resulting voltage across the resistive elements will have the same polarity as Vi and Vo , respectively. </a:t>
            </a:r>
            <a:endParaRPr lang="en-US" sz="2400" dirty="0" smtClean="0">
              <a:latin typeface="Times New Roman" panose="02020603050405020304" pitchFamily="18" charset="0"/>
              <a:cs typeface="Times New Roman" panose="02020603050405020304" pitchFamily="18" charset="0"/>
            </a:endParaRPr>
          </a:p>
          <a:p>
            <a:pPr marL="342900" indent="-342900">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If Io </a:t>
            </a:r>
            <a:r>
              <a:rPr lang="en-US" sz="2400" dirty="0">
                <a:latin typeface="Times New Roman" panose="02020603050405020304" pitchFamily="18" charset="0"/>
                <a:cs typeface="Times New Roman" panose="02020603050405020304" pitchFamily="18" charset="0"/>
              </a:rPr>
              <a:t>had been defined as the opposite direction in Fig. 7</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minus sign would have to be applied</a:t>
            </a:r>
            <a:r>
              <a:rPr lang="en-US" sz="2400" dirty="0" smtClean="0">
                <a:latin typeface="Times New Roman" panose="02020603050405020304" pitchFamily="18" charset="0"/>
                <a:cs typeface="Times New Roman" panose="02020603050405020304" pitchFamily="18" charset="0"/>
              </a:rPr>
              <a:t>.  </a:t>
            </a:r>
          </a:p>
          <a:p>
            <a:pPr marL="342900" indent="-342900">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each case </a:t>
            </a:r>
            <a:r>
              <a:rPr lang="en-US" sz="2400" dirty="0" err="1">
                <a:latin typeface="Times New Roman" panose="02020603050405020304" pitchFamily="18" charset="0"/>
                <a:cs typeface="Times New Roman" panose="02020603050405020304" pitchFamily="18" charset="0"/>
              </a:rPr>
              <a:t>Zi</a:t>
            </a:r>
            <a:r>
              <a:rPr lang="en-US" sz="2400" dirty="0">
                <a:latin typeface="Times New Roman" panose="02020603050405020304" pitchFamily="18" charset="0"/>
                <a:cs typeface="Times New Roman" panose="02020603050405020304" pitchFamily="18" charset="0"/>
              </a:rPr>
              <a:t> = Vi/Ii and </a:t>
            </a:r>
            <a:r>
              <a:rPr lang="en-US" sz="2400" dirty="0" err="1">
                <a:latin typeface="Times New Roman" panose="02020603050405020304" pitchFamily="18" charset="0"/>
                <a:cs typeface="Times New Roman" panose="02020603050405020304" pitchFamily="18" charset="0"/>
              </a:rPr>
              <a:t>Zo</a:t>
            </a:r>
            <a:r>
              <a:rPr lang="en-US" sz="2400" dirty="0">
                <a:latin typeface="Times New Roman" panose="02020603050405020304" pitchFamily="18" charset="0"/>
                <a:cs typeface="Times New Roman" panose="02020603050405020304" pitchFamily="18" charset="0"/>
              </a:rPr>
              <a:t> = Vo/Io with positive results if they all have the defined directions </a:t>
            </a:r>
            <a:r>
              <a:rPr lang="en-US" sz="2400" dirty="0" smtClean="0">
                <a:latin typeface="Times New Roman" panose="02020603050405020304" pitchFamily="18" charset="0"/>
                <a:cs typeface="Times New Roman" panose="02020603050405020304" pitchFamily="18" charset="0"/>
              </a:rPr>
              <a:t>and polarity </a:t>
            </a:r>
            <a:r>
              <a:rPr lang="en-US" sz="2400" dirty="0">
                <a:latin typeface="Times New Roman" panose="02020603050405020304" pitchFamily="18" charset="0"/>
                <a:cs typeface="Times New Roman" panose="02020603050405020304" pitchFamily="18" charset="0"/>
              </a:rPr>
              <a:t>of Fig. 7</a:t>
            </a:r>
            <a:r>
              <a:rPr lang="en-US" sz="2400" dirty="0" smtClean="0">
                <a:latin typeface="Times New Roman" panose="02020603050405020304" pitchFamily="18" charset="0"/>
                <a:cs typeface="Times New Roman" panose="02020603050405020304" pitchFamily="18" charset="0"/>
              </a:rPr>
              <a:t>.</a:t>
            </a:r>
          </a:p>
        </p:txBody>
      </p:sp>
      <p:cxnSp>
        <p:nvCxnSpPr>
          <p:cNvPr id="10"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539552" y="323945"/>
            <a:ext cx="6624736"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spTree>
    <p:extLst>
      <p:ext uri="{BB962C8B-B14F-4D97-AF65-F5344CB8AC3E}">
        <p14:creationId xmlns:p14="http://schemas.microsoft.com/office/powerpoint/2010/main" val="1782825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25</a:t>
            </a:fld>
            <a:endParaRPr lang="en-US">
              <a:solidFill>
                <a:prstClr val="black">
                  <a:tint val="75000"/>
                </a:prstClr>
              </a:solidFill>
            </a:endParaRPr>
          </a:p>
        </p:txBody>
      </p:sp>
      <p:sp>
        <p:nvSpPr>
          <p:cNvPr id="7" name="Rectangle 6"/>
          <p:cNvSpPr/>
          <p:nvPr/>
        </p:nvSpPr>
        <p:spPr>
          <a:xfrm>
            <a:off x="755576" y="1536174"/>
            <a:ext cx="7992888" cy="4524315"/>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a:solidFill>
                  <a:prstClr val="black"/>
                </a:solidFill>
                <a:latin typeface="Times New Roman" panose="02020603050405020304" pitchFamily="18" charset="0"/>
                <a:cs typeface="Times New Roman" panose="02020603050405020304" pitchFamily="18" charset="0"/>
              </a:rPr>
              <a:t>If the output current of an actual system has a direction opposite to that of Fig. 7</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a minus sign must be applied to the result because </a:t>
            </a:r>
            <a:r>
              <a:rPr lang="en-US" sz="2400" dirty="0" smtClean="0">
                <a:solidFill>
                  <a:prstClr val="black"/>
                </a:solidFill>
                <a:latin typeface="Times New Roman" panose="02020603050405020304" pitchFamily="18" charset="0"/>
                <a:cs typeface="Times New Roman" panose="02020603050405020304" pitchFamily="18" charset="0"/>
              </a:rPr>
              <a:t>Vo </a:t>
            </a:r>
            <a:r>
              <a:rPr lang="en-US" sz="2400" dirty="0">
                <a:solidFill>
                  <a:prstClr val="black"/>
                </a:solidFill>
                <a:latin typeface="Times New Roman" panose="02020603050405020304" pitchFamily="18" charset="0"/>
                <a:cs typeface="Times New Roman" panose="02020603050405020304" pitchFamily="18" charset="0"/>
              </a:rPr>
              <a:t>must be defined as appearing in Fig. 7</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 </a:t>
            </a: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anose="02020603050405020304" pitchFamily="18" charset="0"/>
                <a:cs typeface="Times New Roman" panose="02020603050405020304" pitchFamily="18" charset="0"/>
              </a:rPr>
              <a:t>Keep </a:t>
            </a:r>
            <a:r>
              <a:rPr lang="en-US" sz="2400" dirty="0">
                <a:solidFill>
                  <a:prstClr val="black"/>
                </a:solidFill>
                <a:latin typeface="Times New Roman" panose="02020603050405020304" pitchFamily="18" charset="0"/>
                <a:cs typeface="Times New Roman" panose="02020603050405020304" pitchFamily="18" charset="0"/>
              </a:rPr>
              <a:t>Fig. 7</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in mind as you analyze the BJT networks in this </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our studies..</a:t>
            </a: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It is an important introduction to “System Analysis,” which is becoming so important with the expanded use of packaged IC systems.</a:t>
            </a:r>
            <a:endParaRPr lang="en-US" dirty="0"/>
          </a:p>
        </p:txBody>
      </p:sp>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67544" y="301706"/>
            <a:ext cx="6408712" cy="584775"/>
          </a:xfrm>
          <a:prstGeom prst="rect">
            <a:avLst/>
          </a:prstGeom>
        </p:spPr>
        <p:txBody>
          <a:bodyPr wrap="square">
            <a:spAutoFit/>
          </a:bodyPr>
          <a:lstStyle/>
          <a:p>
            <a:pPr lvl="0"/>
            <a:r>
              <a:rPr lang="en-US" sz="3200" b="1" dirty="0">
                <a:solidFill>
                  <a:srgbClr val="C00000"/>
                </a:solidFill>
                <a:latin typeface="Times New Roman" pitchFamily="18" charset="0"/>
                <a:cs typeface="Times New Roman" pitchFamily="18" charset="0"/>
              </a:rPr>
              <a:t>BJT TRANSISTOR MODELING</a:t>
            </a:r>
            <a:endParaRPr lang="en-US" dirty="0">
              <a:solidFill>
                <a:prstClr val="black"/>
              </a:solidFill>
            </a:endParaRPr>
          </a:p>
        </p:txBody>
      </p:sp>
    </p:spTree>
    <p:extLst>
      <p:ext uri="{BB962C8B-B14F-4D97-AF65-F5344CB8AC3E}">
        <p14:creationId xmlns:p14="http://schemas.microsoft.com/office/powerpoint/2010/main" val="258774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r>
              <a:rPr lang="en-US" sz="3200" b="1" dirty="0">
                <a:latin typeface="Times New Roman" pitchFamily="18" charset="0"/>
                <a:cs typeface="Times New Roman" pitchFamily="18" charset="0"/>
              </a:rPr>
              <a:t>Transistor Switching Networks</a:t>
            </a:r>
            <a:endParaRPr lang="tr-TR"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268760"/>
            <a:ext cx="6167806" cy="2233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42723" y="4005064"/>
            <a:ext cx="7920880" cy="1754326"/>
          </a:xfrm>
          <a:prstGeom prst="rect">
            <a:avLst/>
          </a:prstGeom>
        </p:spPr>
        <p:txBody>
          <a:bodyPr wrap="square">
            <a:spAutoFit/>
          </a:bodyPr>
          <a:lstStyle/>
          <a:p>
            <a:pPr algn="just">
              <a:lnSpc>
                <a:spcPct val="150000"/>
              </a:lnSpc>
            </a:pPr>
            <a:r>
              <a:rPr lang="en-US" sz="2400" dirty="0">
                <a:solidFill>
                  <a:prstClr val="black"/>
                </a:solidFill>
                <a:latin typeface="Times New Roman" pitchFamily="18" charset="0"/>
                <a:cs typeface="Times New Roman" pitchFamily="18" charset="0"/>
              </a:rPr>
              <a:t>Proper design for the inversion process requires that the operating</a:t>
            </a:r>
            <a:r>
              <a:rPr lang="ar-IQ" sz="2400" dirty="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point switch from cutoff to</a:t>
            </a:r>
            <a:r>
              <a:rPr lang="ar-IQ" sz="2400" dirty="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 saturation along the load line depicted in</a:t>
            </a:r>
            <a:r>
              <a:rPr lang="ar-IQ" sz="2400" dirty="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Figure (</a:t>
            </a:r>
            <a:r>
              <a:rPr lang="en-US" sz="2400" dirty="0" smtClean="0">
                <a:solidFill>
                  <a:prstClr val="black"/>
                </a:solidFill>
                <a:latin typeface="Times New Roman" pitchFamily="18" charset="0"/>
                <a:cs typeface="Times New Roman" pitchFamily="18" charset="0"/>
              </a:rPr>
              <a:t>1-b).</a:t>
            </a:r>
            <a:endParaRPr lang="en-US" sz="2400" dirty="0">
              <a:solidFill>
                <a:prstClr val="black"/>
              </a:solidFill>
              <a:latin typeface="Times New Roman" pitchFamily="18" charset="0"/>
              <a:cs typeface="Times New Roman" pitchFamily="18" charset="0"/>
            </a:endParaRPr>
          </a:p>
        </p:txBody>
      </p:sp>
      <p:sp>
        <p:nvSpPr>
          <p:cNvPr id="7" name="Rectangle 6"/>
          <p:cNvSpPr/>
          <p:nvPr/>
        </p:nvSpPr>
        <p:spPr>
          <a:xfrm>
            <a:off x="3203848" y="3666510"/>
            <a:ext cx="2477217" cy="338554"/>
          </a:xfrm>
          <a:prstGeom prst="rect">
            <a:avLst/>
          </a:prstGeom>
        </p:spPr>
        <p:txBody>
          <a:bodyPr wrap="none">
            <a:spAutoFit/>
          </a:bodyPr>
          <a:lstStyle/>
          <a:p>
            <a:r>
              <a:rPr lang="en-US" dirty="0" smtClean="0">
                <a:latin typeface="Times New Roman" pitchFamily="18" charset="0"/>
                <a:cs typeface="Times New Roman" pitchFamily="18" charset="0"/>
              </a:rPr>
              <a:t>Fig.1. a. Transistor inverter</a:t>
            </a:r>
            <a:r>
              <a:rPr lang="ar-IQ"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69733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Networks</a:t>
            </a:r>
            <a:endParaRPr lang="tr-TR" sz="3600" b="1" dirty="0">
              <a:solidFill>
                <a:srgbClr val="C00000"/>
              </a:solidFill>
            </a:endParaRPr>
          </a:p>
        </p:txBody>
      </p:sp>
      <p:sp>
        <p:nvSpPr>
          <p:cNvPr id="2" name="İçerik Yer Tutucusu 1"/>
          <p:cNvSpPr>
            <a:spLocks noGrp="1"/>
          </p:cNvSpPr>
          <p:nvPr>
            <p:ph idx="1"/>
          </p:nvPr>
        </p:nvSpPr>
        <p:spPr>
          <a:xfrm>
            <a:off x="329878" y="1268760"/>
            <a:ext cx="8418586" cy="4968551"/>
          </a:xfrm>
        </p:spPr>
        <p:txBody>
          <a:bodyPr>
            <a:noAutofit/>
          </a:bodyPr>
          <a:lstStyle/>
          <a:p>
            <a:pPr marL="173736" lvl="0" indent="-173736" algn="justLow" defTabSz="914400" fontAlgn="base">
              <a:lnSpc>
                <a:spcPct val="150000"/>
              </a:lnSpc>
              <a:buClr>
                <a:srgbClr val="CC0000"/>
              </a:buClr>
              <a:buFont typeface="Wingdings" pitchFamily="2" charset="2"/>
              <a:buChar char="Ø"/>
            </a:pPr>
            <a:r>
              <a:rPr lang="en-US" sz="2000" b="1" dirty="0">
                <a:solidFill>
                  <a:prstClr val="black"/>
                </a:solidFill>
                <a:latin typeface="Times New Roman" pitchFamily="18" charset="0"/>
                <a:cs typeface="Times New Roman" pitchFamily="18" charset="0"/>
              </a:rPr>
              <a:t> </a:t>
            </a: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4751" y="1196751"/>
            <a:ext cx="5963604" cy="398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ectangle 19"/>
          <p:cNvSpPr/>
          <p:nvPr/>
        </p:nvSpPr>
        <p:spPr>
          <a:xfrm>
            <a:off x="2897945" y="5288233"/>
            <a:ext cx="2477217" cy="338554"/>
          </a:xfrm>
          <a:prstGeom prst="rect">
            <a:avLst/>
          </a:prstGeom>
        </p:spPr>
        <p:txBody>
          <a:bodyPr wrap="none">
            <a:spAutoFit/>
          </a:bodyPr>
          <a:lstStyle/>
          <a:p>
            <a:r>
              <a:rPr lang="en-US" dirty="0" smtClean="0">
                <a:latin typeface="Times New Roman" pitchFamily="18" charset="0"/>
                <a:cs typeface="Times New Roman" pitchFamily="18" charset="0"/>
              </a:rPr>
              <a:t>Fig.1. b. Transistor inverter</a:t>
            </a:r>
            <a:r>
              <a:rPr lang="ar-IQ"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2755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a:t>
            </a:r>
            <a:r>
              <a:rPr lang="en-US" sz="3200" b="1" dirty="0" smtClean="0">
                <a:latin typeface="Times New Roman" pitchFamily="18" charset="0"/>
                <a:cs typeface="Times New Roman" pitchFamily="18" charset="0"/>
              </a:rPr>
              <a:t>Networks</a:t>
            </a:r>
            <a:r>
              <a:rPr lang="en-US" sz="3200" b="1" dirty="0" smtClean="0">
                <a:solidFill>
                  <a:srgbClr val="C00000"/>
                </a:solidFill>
                <a:latin typeface="Times New Roman" pitchFamily="18" charset="0"/>
                <a:cs typeface="Times New Roman" pitchFamily="18" charset="0"/>
              </a:rPr>
              <a:t> </a:t>
            </a:r>
            <a:endParaRPr lang="tr-TR" sz="3600" b="1" dirty="0">
              <a:solidFill>
                <a:srgbClr val="C00000"/>
              </a:solidFill>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323528" y="1268761"/>
                <a:ext cx="8418586" cy="4968551"/>
              </a:xfrm>
            </p:spPr>
            <p:txBody>
              <a:bodyPr>
                <a:noAutofit/>
              </a:bodyPr>
              <a:lstStyle/>
              <a:p>
                <a:pPr algn="just">
                  <a:lnSpc>
                    <a:spcPct val="150000"/>
                  </a:lnSpc>
                  <a:buClr>
                    <a:srgbClr val="C00000"/>
                  </a:buClr>
                  <a:buFont typeface="Wingdings" panose="05000000000000000000" pitchFamily="2" charset="2"/>
                  <a:buChar char="Ø"/>
                </a:pPr>
                <a:r>
                  <a:rPr lang="en-US" sz="2000" dirty="0" smtClean="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For our purpose we will assume</a:t>
                </a:r>
              </a:p>
              <a:p>
                <a:pPr algn="just">
                  <a:lnSpc>
                    <a:spcPct val="150000"/>
                  </a:lnSpc>
                  <a:buClr>
                    <a:srgbClr val="C00000"/>
                  </a:buClr>
                  <a:buFont typeface="Wingdings" panose="05000000000000000000" pitchFamily="2" charset="2"/>
                  <a:buChar char="Ø"/>
                </a:pPr>
                <a:endParaRPr lang="en-US" sz="2000" dirty="0">
                  <a:solidFill>
                    <a:prstClr val="black"/>
                  </a:solidFill>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r>
                  <a:rPr lang="en-US" sz="2400" dirty="0" smtClean="0">
                    <a:solidFill>
                      <a:prstClr val="black"/>
                    </a:solidFill>
                    <a:latin typeface="Times New Roman" pitchFamily="18" charset="0"/>
                    <a:cs typeface="Times New Roman" pitchFamily="18" charset="0"/>
                  </a:rPr>
                  <a:t>When </a:t>
                </a:r>
                <a14:m>
                  <m:oMath xmlns:m="http://schemas.openxmlformats.org/officeDocument/2006/math">
                    <m:sSub>
                      <m:sSubPr>
                        <m:ctrlPr>
                          <a:rPr lang="en-US" sz="2400" i="1">
                            <a:solidFill>
                              <a:prstClr val="black"/>
                            </a:solidFill>
                            <a:latin typeface="Cambria Math"/>
                            <a:cs typeface="Times New Roman" pitchFamily="18" charset="0"/>
                          </a:rPr>
                        </m:ctrlPr>
                      </m:sSubPr>
                      <m:e>
                        <m:r>
                          <a:rPr lang="en-US" sz="2400">
                            <a:solidFill>
                              <a:prstClr val="black"/>
                            </a:solidFill>
                            <a:latin typeface="Cambria Math"/>
                            <a:cs typeface="Times New Roman" pitchFamily="18" charset="0"/>
                          </a:rPr>
                          <m:t>𝑉</m:t>
                        </m:r>
                      </m:e>
                      <m:sub>
                        <m:r>
                          <a:rPr lang="en-US" sz="2400">
                            <a:solidFill>
                              <a:prstClr val="black"/>
                            </a:solidFill>
                            <a:latin typeface="Cambria Math"/>
                            <a:cs typeface="Times New Roman" pitchFamily="18" charset="0"/>
                          </a:rPr>
                          <m:t>𝑖</m:t>
                        </m:r>
                      </m:sub>
                    </m:sSub>
                  </m:oMath>
                </a14:m>
                <a:r>
                  <a:rPr lang="en-US" sz="2400" dirty="0">
                    <a:solidFill>
                      <a:prstClr val="black"/>
                    </a:solidFill>
                    <a:latin typeface="Times New Roman" pitchFamily="18" charset="0"/>
                    <a:cs typeface="Times New Roman" pitchFamily="18" charset="0"/>
                  </a:rPr>
                  <a:t> = 5𝑉, the transistor will be “on” and the design must ensure that the network is heavily saturated this required</a:t>
                </a:r>
              </a:p>
              <a:p>
                <a:pPr marL="0" indent="0" algn="just">
                  <a:lnSpc>
                    <a:spcPct val="150000"/>
                  </a:lnSpc>
                  <a:buClr>
                    <a:srgbClr val="C00000"/>
                  </a:buClr>
                  <a:buNone/>
                </a:pPr>
                <a:endParaRPr lang="en-US" sz="2000" dirty="0" smtClean="0">
                  <a:solidFill>
                    <a:srgbClr val="C00000"/>
                  </a:solidFill>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r>
                  <a:rPr lang="en-US" sz="2000" dirty="0">
                    <a:solidFill>
                      <a:srgbClr val="C00000"/>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itchFamily="18" charset="0"/>
                    <a:cs typeface="Times New Roman" pitchFamily="18" charset="0"/>
                  </a:rPr>
                  <a:t>The saturation level for the collector current for the circuit of Figure (</a:t>
                </a:r>
                <a:r>
                  <a:rPr lang="en-US" sz="2400" dirty="0" smtClean="0">
                    <a:solidFill>
                      <a:prstClr val="black"/>
                    </a:solidFill>
                    <a:latin typeface="Times New Roman" pitchFamily="18" charset="0"/>
                    <a:cs typeface="Times New Roman" pitchFamily="18" charset="0"/>
                  </a:rPr>
                  <a:t>1. a) </a:t>
                </a:r>
                <a:r>
                  <a:rPr lang="en-US" sz="2400" dirty="0">
                    <a:solidFill>
                      <a:prstClr val="black"/>
                    </a:solidFill>
                    <a:latin typeface="Times New Roman" pitchFamily="18" charset="0"/>
                    <a:cs typeface="Times New Roman" pitchFamily="18" charset="0"/>
                  </a:rPr>
                  <a:t>is defined by</a:t>
                </a:r>
              </a:p>
              <a:p>
                <a:pPr algn="just">
                  <a:lnSpc>
                    <a:spcPct val="150000"/>
                  </a:lnSpc>
                  <a:buClr>
                    <a:srgbClr val="C00000"/>
                  </a:buClr>
                  <a:buFont typeface="Wingdings" panose="05000000000000000000" pitchFamily="2" charset="2"/>
                  <a:buChar char="Ø"/>
                </a:pPr>
                <a:endParaRPr lang="en-US" sz="2000" dirty="0" smtClean="0">
                  <a:solidFill>
                    <a:srgbClr val="C00000"/>
                  </a:solidFill>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buClr>
                    <a:srgbClr val="C00000"/>
                  </a:buClr>
                  <a:buSzPct val="70000"/>
                  <a:buFont typeface="Wingdings" panose="05000000000000000000" pitchFamily="2" charset="2"/>
                  <a:buChar char="Ø"/>
                </a:pPr>
                <a:endParaRPr lang="tr-TR" sz="2000" dirty="0" smtClean="0">
                  <a:latin typeface="Times New Roman" pitchFamily="18" charset="0"/>
                  <a:cs typeface="Times New Roman" pitchFamily="18" charset="0"/>
                </a:endParaRP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323528" y="1268761"/>
                <a:ext cx="8418586" cy="4968551"/>
              </a:xfrm>
              <a:blipFill rotWithShape="1">
                <a:blip r:embed="rId3"/>
                <a:stretch>
                  <a:fillRect l="-941" r="-1159"/>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278566" y="1298029"/>
            <a:ext cx="8541906" cy="498663"/>
          </a:xfrm>
          <a:prstGeom prst="rect">
            <a:avLst/>
          </a:prstGeom>
        </p:spPr>
        <p:txBody>
          <a:bodyPr wrap="square">
            <a:spAutoFit/>
          </a:bodyPr>
          <a:lstStyle/>
          <a:p>
            <a:pPr algn="just">
              <a:lnSpc>
                <a:spcPct val="150000"/>
              </a:lnSpc>
              <a:spcBef>
                <a:spcPts val="0"/>
              </a:spcBef>
              <a:spcAft>
                <a:spcPts val="0"/>
              </a:spcAft>
              <a:buClr>
                <a:srgbClr val="CC0000"/>
              </a:buClr>
            </a:pPr>
            <a:endParaRPr lang="en-US" sz="2000" dirty="0">
              <a:solidFill>
                <a:prstClr val="black"/>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1855732"/>
            <a:ext cx="371475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2946" y="3793845"/>
            <a:ext cx="124777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2946" y="5306173"/>
            <a:ext cx="1309661" cy="798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6412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Networks</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6</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23528" y="1412776"/>
            <a:ext cx="8208912" cy="2862322"/>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For the saturation level we must therefore ensure that the following condition is </a:t>
            </a:r>
            <a:r>
              <a:rPr lang="en-US" sz="2400" dirty="0" smtClean="0">
                <a:solidFill>
                  <a:prstClr val="black"/>
                </a:solidFill>
                <a:latin typeface="Times New Roman" pitchFamily="18" charset="0"/>
                <a:cs typeface="Times New Roman" pitchFamily="18" charset="0"/>
              </a:rPr>
              <a:t>satisfied</a:t>
            </a:r>
          </a:p>
          <a:p>
            <a:pPr marL="342900" indent="-342900" algn="just">
              <a:lnSpc>
                <a:spcPct val="150000"/>
              </a:lnSpc>
              <a:buClr>
                <a:srgbClr val="C00000"/>
              </a:buClr>
              <a:buFont typeface="Wingdings" pitchFamily="2" charset="2"/>
              <a:buChar char="Ø"/>
            </a:pPr>
            <a:endParaRPr lang="en-US" sz="2400" dirty="0">
              <a:solidFill>
                <a:prstClr val="black"/>
              </a:solidFill>
              <a:latin typeface="Times New Roman" pitchFamily="18" charset="0"/>
              <a:cs typeface="Times New Roman" pitchFamily="18" charset="0"/>
            </a:endParaRPr>
          </a:p>
          <a:p>
            <a:pPr marL="342900" indent="-342900" algn="just">
              <a:lnSpc>
                <a:spcPct val="150000"/>
              </a:lnSpc>
              <a:buClr>
                <a:srgbClr val="C00000"/>
              </a:buClr>
              <a:buFont typeface="Wingdings" pitchFamily="2" charset="2"/>
              <a:buChar char="Ø"/>
            </a:pPr>
            <a:endParaRPr lang="en-US" sz="2400" dirty="0" smtClean="0">
              <a:solidFill>
                <a:prstClr val="black"/>
              </a:solidFill>
              <a:latin typeface="Times New Roman" pitchFamily="18" charset="0"/>
              <a:cs typeface="Times New Roman" pitchFamily="18" charset="0"/>
            </a:endParaRPr>
          </a:p>
          <a:p>
            <a:pPr marL="342900" indent="-342900"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 For the network of Figure (</a:t>
            </a:r>
            <a:r>
              <a:rPr lang="en-US" sz="2400" dirty="0" smtClean="0">
                <a:solidFill>
                  <a:prstClr val="black"/>
                </a:solidFill>
                <a:latin typeface="Times New Roman" pitchFamily="18" charset="0"/>
                <a:cs typeface="Times New Roman" pitchFamily="18" charset="0"/>
              </a:rPr>
              <a:t>1. b)</a:t>
            </a:r>
            <a:endParaRPr lang="en-US" sz="2400" dirty="0">
              <a:solidFill>
                <a:prstClr val="black"/>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2613105"/>
            <a:ext cx="1445421" cy="1015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5550" y="4437112"/>
            <a:ext cx="4020892" cy="1207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602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Transistor Switching Networks</a:t>
            </a:r>
            <a:endParaRPr lang="tr-TR" sz="3600" b="1" dirty="0">
              <a:solidFill>
                <a:srgbClr val="C00000"/>
              </a:solidFill>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254771" y="1205487"/>
                <a:ext cx="8604660" cy="4968551"/>
              </a:xfrm>
            </p:spPr>
            <p:txBody>
              <a:bodyPr>
                <a:noAutofit/>
              </a:bodyPr>
              <a:lstStyle/>
              <a:p>
                <a:pPr algn="just">
                  <a:lnSpc>
                    <a:spcPct val="150000"/>
                  </a:lnSpc>
                  <a:buClr>
                    <a:srgbClr val="C00000"/>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For the saturation level we must therefore ensure that the following condition is satisfied</a:t>
                </a:r>
                <a:r>
                  <a:rPr lang="en-US" sz="2400" dirty="0" smtClean="0">
                    <a:latin typeface="Times New Roman" panose="02020603050405020304" pitchFamily="18" charset="0"/>
                    <a:cs typeface="Times New Roman" panose="02020603050405020304" pitchFamily="18" charset="0"/>
                  </a:rPr>
                  <a:t>:</a:t>
                </a:r>
                <a:endParaRPr lang="ar-IQ" sz="24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r>
                  <a:rPr lang="ar-IQ"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For the network of Fig. </a:t>
                </a:r>
                <a:r>
                  <a:rPr lang="en-US" sz="2000" dirty="0" smtClean="0">
                    <a:latin typeface="Times New Roman" pitchFamily="18" charset="0"/>
                    <a:cs typeface="Times New Roman" pitchFamily="18" charset="0"/>
                  </a:rPr>
                  <a:t>1.b </a:t>
                </a:r>
                <a:r>
                  <a:rPr lang="en-US" sz="2000" dirty="0">
                    <a:latin typeface="Times New Roman" pitchFamily="18" charset="0"/>
                    <a:cs typeface="Times New Roman" pitchFamily="18" charset="0"/>
                  </a:rPr>
                  <a:t>, when </a:t>
                </a:r>
                <a14:m>
                  <m:oMath xmlns:m="http://schemas.openxmlformats.org/officeDocument/2006/math">
                    <m:sSub>
                      <m:sSubPr>
                        <m:ctrlPr>
                          <a:rPr lang="en-US" sz="2000" i="1">
                            <a:solidFill>
                              <a:prstClr val="black"/>
                            </a:solidFill>
                            <a:latin typeface="Cambria Math"/>
                            <a:cs typeface="Times New Roman" pitchFamily="18" charset="0"/>
                          </a:rPr>
                        </m:ctrlPr>
                      </m:sSubPr>
                      <m:e>
                        <m:r>
                          <a:rPr lang="en-US" sz="2000">
                            <a:solidFill>
                              <a:prstClr val="black"/>
                            </a:solidFill>
                            <a:latin typeface="Cambria Math"/>
                            <a:cs typeface="Times New Roman" pitchFamily="18" charset="0"/>
                          </a:rPr>
                          <m:t>𝑉</m:t>
                        </m:r>
                      </m:e>
                      <m:sub>
                        <m:r>
                          <a:rPr lang="en-US" sz="2000">
                            <a:solidFill>
                              <a:prstClr val="black"/>
                            </a:solidFill>
                            <a:latin typeface="Cambria Math"/>
                            <a:cs typeface="Times New Roman" pitchFamily="18" charset="0"/>
                          </a:rPr>
                          <m:t>𝑖</m:t>
                        </m:r>
                      </m:sub>
                    </m:sSub>
                    <m:r>
                      <a:rPr lang="en-US" sz="2000" i="1">
                        <a:solidFill>
                          <a:prstClr val="black"/>
                        </a:solidFill>
                        <a:latin typeface="Cambria Math"/>
                        <a:cs typeface="Times New Roman" pitchFamily="18" charset="0"/>
                      </a:rPr>
                      <m:t> </m:t>
                    </m:r>
                  </m:oMath>
                </a14:m>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5 V, the resulting level of </a:t>
                </a:r>
                <a14:m>
                  <m:oMath xmlns:m="http://schemas.openxmlformats.org/officeDocument/2006/math">
                    <m:sSub>
                      <m:sSubPr>
                        <m:ctrlPr>
                          <a:rPr lang="en-US" sz="2000" i="1">
                            <a:solidFill>
                              <a:prstClr val="black"/>
                            </a:solidFill>
                            <a:latin typeface="Cambria Math"/>
                            <a:cs typeface="Times New Roman" pitchFamily="18" charset="0"/>
                          </a:rPr>
                        </m:ctrlPr>
                      </m:sSubPr>
                      <m:e>
                        <m:r>
                          <a:rPr lang="en-US" sz="2000" b="0" i="1" smtClean="0">
                            <a:solidFill>
                              <a:prstClr val="black"/>
                            </a:solidFill>
                            <a:latin typeface="Cambria Math"/>
                            <a:cs typeface="Times New Roman" pitchFamily="18" charset="0"/>
                          </a:rPr>
                          <m:t>𝐼</m:t>
                        </m:r>
                      </m:e>
                      <m:sub>
                        <m:r>
                          <a:rPr lang="en-US" sz="2000" b="0" i="1" smtClean="0">
                            <a:solidFill>
                              <a:prstClr val="black"/>
                            </a:solidFill>
                            <a:latin typeface="Cambria Math"/>
                            <a:cs typeface="Times New Roman" pitchFamily="18" charset="0"/>
                          </a:rPr>
                          <m:t>𝐵</m:t>
                        </m:r>
                      </m:sub>
                    </m:sSub>
                  </m:oMath>
                </a14:m>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is</a:t>
                </a:r>
              </a:p>
              <a:p>
                <a:pPr algn="just">
                  <a:lnSpc>
                    <a:spcPct val="150000"/>
                  </a:lnSpc>
                  <a:buClr>
                    <a:srgbClr val="C00000"/>
                  </a:buClr>
                  <a:buFont typeface="Wingdings" panose="05000000000000000000" pitchFamily="2" charset="2"/>
                  <a:buChar char="Ø"/>
                </a:pPr>
                <a:endParaRPr lang="en-US" sz="2000" dirty="0">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r>
                  <a:rPr lang="en-US" sz="20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Testing Eq</a:t>
                </a:r>
                <a:r>
                  <a:rPr lang="en-US" sz="2000" dirty="0"/>
                  <a:t>. </a:t>
                </a:r>
                <a:r>
                  <a:rPr lang="en-US" sz="2000" dirty="0" smtClean="0"/>
                  <a:t>               </a:t>
                </a:r>
                <a:r>
                  <a:rPr lang="en-US" sz="2400" dirty="0">
                    <a:latin typeface="Times New Roman" panose="02020603050405020304" pitchFamily="18" charset="0"/>
                    <a:cs typeface="Times New Roman" panose="02020603050405020304" pitchFamily="18" charset="0"/>
                  </a:rPr>
                  <a:t>Gives</a:t>
                </a:r>
                <a:r>
                  <a:rPr lang="en-US" sz="2000" dirty="0" smtClean="0"/>
                  <a:t> </a:t>
                </a: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buClr>
                    <a:srgbClr val="C00000"/>
                  </a:buClr>
                  <a:buSzPct val="70000"/>
                  <a:buFont typeface="Wingdings" panose="05000000000000000000" pitchFamily="2" charset="2"/>
                  <a:buChar char="Ø"/>
                </a:pPr>
                <a:endParaRPr lang="tr-TR" sz="2000" dirty="0" smtClean="0">
                  <a:latin typeface="Times New Roman" pitchFamily="18" charset="0"/>
                  <a:cs typeface="Times New Roman" pitchFamily="18" charset="0"/>
                </a:endParaRP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254771" y="1205487"/>
                <a:ext cx="8604660" cy="4968551"/>
              </a:xfrm>
              <a:blipFill rotWithShape="1">
                <a:blip r:embed="rId3"/>
                <a:stretch>
                  <a:fillRect l="-638" r="-1134"/>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7</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5787" y="1988840"/>
            <a:ext cx="1445421" cy="1015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3501008"/>
            <a:ext cx="7087754"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5986" y="5364614"/>
            <a:ext cx="722710" cy="50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26451" y="5439250"/>
            <a:ext cx="5017223" cy="866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598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46209" y="0"/>
            <a:ext cx="8001000" cy="1052736"/>
          </a:xfrm>
        </p:spPr>
        <p:txBody>
          <a:bodyPr>
            <a:normAutofit/>
          </a:bodyPr>
          <a:lstStyle/>
          <a:p>
            <a:r>
              <a:rPr lang="en-US" sz="3200" b="1" dirty="0">
                <a:latin typeface="Times New Roman" pitchFamily="18" charset="0"/>
                <a:cs typeface="Times New Roman" pitchFamily="18" charset="0"/>
              </a:rPr>
              <a:t>Transistor Switching Networks</a:t>
            </a:r>
            <a:endParaRPr lang="tr-TR" sz="3200" b="1" dirty="0">
              <a:latin typeface="Times New Roman" pitchFamily="18" charset="0"/>
              <a:cs typeface="Times New Roman" pitchFamily="18" charset="0"/>
            </a:endParaRPr>
          </a:p>
        </p:txBody>
      </p:sp>
      <p:sp>
        <p:nvSpPr>
          <p:cNvPr id="2" name="İçerik Yer Tutucusu 1"/>
          <p:cNvSpPr>
            <a:spLocks noGrp="1"/>
          </p:cNvSpPr>
          <p:nvPr>
            <p:ph idx="1"/>
          </p:nvPr>
        </p:nvSpPr>
        <p:spPr>
          <a:xfrm>
            <a:off x="316783" y="1079799"/>
            <a:ext cx="8418586" cy="4968551"/>
          </a:xfrm>
        </p:spPr>
        <p:txBody>
          <a:bodyPr>
            <a:noAutofit/>
          </a:bodyPr>
          <a:lstStyle/>
          <a:p>
            <a:pPr algn="just">
              <a:lnSpc>
                <a:spcPct val="150000"/>
              </a:lnSpc>
              <a:buClr>
                <a:srgbClr val="C00000"/>
              </a:buClr>
              <a:buFont typeface="Wingdings" panose="05000000000000000000" pitchFamily="2" charset="2"/>
              <a:buChar char="Ø"/>
            </a:pPr>
            <a:r>
              <a:rPr lang="en-US" sz="2400" b="1" dirty="0" smtClean="0">
                <a:solidFill>
                  <a:srgbClr val="C00000"/>
                </a:solidFill>
                <a:latin typeface="Times New Roman" pitchFamily="18" charset="0"/>
                <a:ea typeface="+mj-ea"/>
                <a:cs typeface="Times New Roman" pitchFamily="18" charset="0"/>
              </a:rPr>
              <a:t> </a:t>
            </a:r>
          </a:p>
          <a:p>
            <a:pPr algn="just">
              <a:lnSpc>
                <a:spcPct val="150000"/>
              </a:lnSpc>
              <a:buClr>
                <a:srgbClr val="C00000"/>
              </a:buClr>
              <a:buFont typeface="Wingdings" panose="05000000000000000000" pitchFamily="2" charset="2"/>
              <a:buChar char="Ø"/>
            </a:pPr>
            <a:r>
              <a:rPr lang="en-US" sz="2400" b="1" dirty="0">
                <a:solidFill>
                  <a:srgbClr val="C00000"/>
                </a:solidFill>
                <a:latin typeface="Times New Roman" pitchFamily="18" charset="0"/>
                <a:ea typeface="+mj-ea"/>
                <a:cs typeface="Times New Roman" pitchFamily="18" charset="0"/>
              </a:rPr>
              <a:t> </a:t>
            </a:r>
            <a:r>
              <a:rPr lang="en-US" sz="2400" dirty="0">
                <a:latin typeface="Times New Roman" panose="02020603050405020304" pitchFamily="18" charset="0"/>
                <a:cs typeface="Times New Roman" panose="02020603050405020304" pitchFamily="18" charset="0"/>
              </a:rPr>
              <a:t>Figure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illustrates the basic operation of a BJT as a switching device</a:t>
            </a:r>
            <a:r>
              <a:rPr lang="en-US" sz="2400" dirty="0" smtClean="0">
                <a:latin typeface="Times New Roman" panose="02020603050405020304" pitchFamily="18" charset="0"/>
                <a:cs typeface="Times New Roman" panose="02020603050405020304" pitchFamily="18" charset="0"/>
              </a:rPr>
              <a:t>.</a:t>
            </a:r>
          </a:p>
          <a:p>
            <a:pPr algn="just">
              <a:lnSpc>
                <a:spcPct val="150000"/>
              </a:lnSpc>
              <a:buClr>
                <a:srgbClr val="C00000"/>
              </a:buCl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part (a), the transistor is in the cutoff region because the base-emitter junction is not forward-biased. In this condition, there is, ideally, an open between collector and emitter, as indicated by the switch equivalent. </a:t>
            </a:r>
            <a:endParaRPr lang="en-US" sz="24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cutoff condition will result in a resistance level of the following magnitude: </a:t>
            </a:r>
            <a:endParaRPr lang="ar-IQ"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ar-IQ"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b="1" dirty="0">
              <a:latin typeface="Times New Roman"/>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b="1" dirty="0" smtClean="0">
              <a:latin typeface="Times New Roman"/>
              <a:cs typeface="Times New Roman" panose="02020603050405020304" pitchFamily="18" charset="0"/>
            </a:endParaRPr>
          </a:p>
          <a:p>
            <a:pPr marL="0" indent="0">
              <a:buClr>
                <a:srgbClr val="C00000"/>
              </a:buClr>
              <a:buSzPct val="70000"/>
              <a:buNone/>
            </a:pPr>
            <a:endParaRPr lang="tr-TR" sz="2000" b="1" dirty="0" smtClean="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8</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95066"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934" y="1196752"/>
            <a:ext cx="55435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3385" y="5705747"/>
            <a:ext cx="1612776" cy="747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9313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nSpc>
                <a:spcPct val="150000"/>
              </a:lnSpc>
            </a:pPr>
            <a:r>
              <a:rPr lang="en-US" sz="3200" b="1" dirty="0">
                <a:latin typeface="Times New Roman" pitchFamily="18" charset="0"/>
                <a:cs typeface="Times New Roman" pitchFamily="18" charset="0"/>
              </a:rPr>
              <a:t>Transistor Switching Networks</a:t>
            </a:r>
            <a:endParaRPr lang="en-US"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9</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Rectangle 1"/>
              <p:cNvSpPr/>
              <p:nvPr/>
            </p:nvSpPr>
            <p:spPr>
              <a:xfrm>
                <a:off x="287524" y="1289952"/>
                <a:ext cx="8568952" cy="4893647"/>
              </a:xfrm>
              <a:prstGeom prst="rect">
                <a:avLst/>
              </a:prstGeom>
            </p:spPr>
            <p:txBody>
              <a:bodyPr wrap="square">
                <a:spAutoFit/>
              </a:bodyPr>
              <a:lstStyle/>
              <a:p>
                <a:pPr marL="285750" indent="-285750" algn="just">
                  <a:lnSpc>
                    <a:spcPct val="150000"/>
                  </a:lnSpc>
                  <a:buClr>
                    <a:srgbClr val="C00000"/>
                  </a:buClr>
                  <a:buFont typeface="Wingdings" pitchFamily="2" charset="2"/>
                  <a:buChar char="Ø"/>
                </a:pPr>
                <a:r>
                  <a:rPr lang="en-US" dirty="0" smtClean="0"/>
                  <a:t> </a:t>
                </a:r>
                <a:r>
                  <a:rPr lang="en-US" sz="2400" dirty="0">
                    <a:latin typeface="Times New Roman" panose="02020603050405020304" pitchFamily="18" charset="0"/>
                    <a:cs typeface="Times New Roman" panose="02020603050405020304" pitchFamily="18" charset="0"/>
                  </a:rPr>
                  <a:t>In part (b), the transistor is in the saturation region because the</a:t>
                </a:r>
              </a:p>
              <a:p>
                <a:pPr algn="just">
                  <a:lnSpc>
                    <a:spcPct val="150000"/>
                  </a:lnSpc>
                </a:pPr>
                <a:r>
                  <a:rPr lang="en-US" sz="2400" dirty="0">
                    <a:latin typeface="Times New Roman" panose="02020603050405020304" pitchFamily="18" charset="0"/>
                    <a:cs typeface="Times New Roman" panose="02020603050405020304" pitchFamily="18" charset="0"/>
                  </a:rPr>
                  <a:t>base emitter junction and the base-collector junction are forward biased and the base current is made large enough to cause the collector current to reach its saturation value.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342900" indent="-342900" algn="just">
                  <a:buClr>
                    <a:srgbClr val="C00000"/>
                  </a:buClr>
                  <a:buFont typeface="Wingdings" pitchFamily="2" charset="2"/>
                  <a:buChar char="Ø"/>
                </a:pPr>
                <a:r>
                  <a:rPr lang="en-US" sz="2400" dirty="0">
                    <a:latin typeface="Times New Roman" panose="02020603050405020304" pitchFamily="18" charset="0"/>
                    <a:cs typeface="Times New Roman" panose="02020603050405020304" pitchFamily="18" charset="0"/>
                  </a:rPr>
                  <a:t>In this condition, there is, ideally, a short between collector and emitter, as indicated by the switch equivalent. Actually, a small voltage drop across the transistor of up to a few tenths of a volt normally occurs, which is the saturation voltage,</a:t>
                </a:r>
                <a:r>
                  <a:rPr lang="en-US" sz="2400" dirty="0">
                    <a:solidFill>
                      <a:prstClr val="black"/>
                    </a:solidFill>
                    <a:cs typeface="Times New Roman" pitchFamily="18" charset="0"/>
                  </a:rPr>
                  <a:t> </a:t>
                </a:r>
                <a14:m>
                  <m:oMath xmlns:m="http://schemas.openxmlformats.org/officeDocument/2006/math">
                    <m:sSub>
                      <m:sSubPr>
                        <m:ctrlPr>
                          <a:rPr lang="en-US" sz="2400" i="1">
                            <a:solidFill>
                              <a:prstClr val="black"/>
                            </a:solidFill>
                            <a:latin typeface="Cambria Math"/>
                            <a:cs typeface="Times New Roman" pitchFamily="18" charset="0"/>
                          </a:rPr>
                        </m:ctrlPr>
                      </m:sSubPr>
                      <m:e>
                        <m:r>
                          <a:rPr lang="en-US" sz="2400">
                            <a:solidFill>
                              <a:prstClr val="black"/>
                            </a:solidFill>
                            <a:latin typeface="Cambria Math"/>
                            <a:cs typeface="Times New Roman" pitchFamily="18" charset="0"/>
                          </a:rPr>
                          <m:t>𝑉</m:t>
                        </m:r>
                      </m:e>
                      <m:sub>
                        <m:r>
                          <a:rPr lang="en-US" sz="2400" b="0" i="1" smtClean="0">
                            <a:solidFill>
                              <a:prstClr val="black"/>
                            </a:solidFill>
                            <a:latin typeface="Cambria Math"/>
                            <a:cs typeface="Times New Roman" pitchFamily="18" charset="0"/>
                          </a:rPr>
                          <m:t>𝐶𝐸</m:t>
                        </m:r>
                        <m:r>
                          <a:rPr lang="en-US" sz="2400" b="0" i="1" smtClean="0">
                            <a:solidFill>
                              <a:prstClr val="black"/>
                            </a:solidFill>
                            <a:latin typeface="Cambria Math"/>
                            <a:cs typeface="Times New Roman" pitchFamily="18" charset="0"/>
                          </a:rPr>
                          <m:t>(</m:t>
                        </m:r>
                        <m:r>
                          <a:rPr lang="en-US" sz="2400" b="0" i="1" smtClean="0">
                            <a:solidFill>
                              <a:prstClr val="black"/>
                            </a:solidFill>
                            <a:latin typeface="Cambria Math"/>
                            <a:cs typeface="Times New Roman" pitchFamily="18" charset="0"/>
                          </a:rPr>
                          <m:t>𝑠𝑎𝑡</m:t>
                        </m:r>
                        <m:r>
                          <a:rPr lang="en-US" sz="2400" b="0" i="1" smtClean="0">
                            <a:solidFill>
                              <a:prstClr val="black"/>
                            </a:solidFill>
                            <a:latin typeface="Cambria Math"/>
                            <a:cs typeface="Times New Roman" pitchFamily="18" charset="0"/>
                          </a:rPr>
                          <m:t>)</m:t>
                        </m:r>
                      </m:sub>
                    </m:sSub>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result is a resistance level between the two terminals determined by</a:t>
                </a:r>
              </a:p>
            </p:txBody>
          </p:sp>
        </mc:Choice>
        <mc:Fallback xmlns="">
          <p:sp>
            <p:nvSpPr>
              <p:cNvPr id="2" name="Rectangle 1"/>
              <p:cNvSpPr>
                <a:spLocks noRot="1" noChangeAspect="1" noMove="1" noResize="1" noEditPoints="1" noAdjustHandles="1" noChangeArrowheads="1" noChangeShapeType="1" noTextEdit="1"/>
              </p:cNvSpPr>
              <p:nvPr/>
            </p:nvSpPr>
            <p:spPr>
              <a:xfrm>
                <a:off x="287524" y="1289952"/>
                <a:ext cx="8568952" cy="4893647"/>
              </a:xfrm>
              <a:prstGeom prst="rect">
                <a:avLst/>
              </a:prstGeom>
              <a:blipFill rotWithShape="1">
                <a:blip r:embed="rId4"/>
                <a:stretch>
                  <a:fillRect l="-1067" r="-1138" b="-2743"/>
                </a:stretch>
              </a:blipFill>
            </p:spPr>
            <p:txBody>
              <a:bodyPr/>
              <a:lstStyle/>
              <a:p>
                <a:r>
                  <a:rPr lang="en-US">
                    <a:noFill/>
                  </a:rPr>
                  <a:t> </a:t>
                </a:r>
              </a:p>
            </p:txBody>
          </p:sp>
        </mc:Fallback>
      </mc:AlternateContent>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5824686"/>
            <a:ext cx="17049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5563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6600</TotalTime>
  <Words>1532</Words>
  <Application>Microsoft Office PowerPoint</Application>
  <PresentationFormat>On-screen Show (4:3)</PresentationFormat>
  <Paragraphs>217</Paragraphs>
  <Slides>25</Slides>
  <Notes>18</Notes>
  <HiddenSlides>0</HiddenSlides>
  <MMClips>0</MMClips>
  <ScaleCrop>false</ScaleCrop>
  <HeadingPairs>
    <vt:vector size="4" baseType="variant">
      <vt:variant>
        <vt:lpstr>Theme</vt:lpstr>
      </vt:variant>
      <vt:variant>
        <vt:i4>5</vt:i4>
      </vt:variant>
      <vt:variant>
        <vt:lpstr>Slide Titles</vt:lpstr>
      </vt:variant>
      <vt:variant>
        <vt:i4>25</vt:i4>
      </vt:variant>
    </vt:vector>
  </HeadingPairs>
  <TitlesOfParts>
    <vt:vector size="30" baseType="lpstr">
      <vt:lpstr>Office Teması</vt:lpstr>
      <vt:lpstr>1_Office Teması</vt:lpstr>
      <vt:lpstr>2_Office Teması</vt:lpstr>
      <vt:lpstr>3_Office Teması</vt:lpstr>
      <vt:lpstr>4_Office Teması</vt:lpstr>
      <vt:lpstr>PowerPoint Presentation</vt:lpstr>
      <vt:lpstr>Transistor Switching Networks</vt:lpstr>
      <vt:lpstr>Transistor Switching Networks</vt:lpstr>
      <vt:lpstr>Transistor Switching Networks</vt:lpstr>
      <vt:lpstr>Transistor Switching Networks </vt:lpstr>
      <vt:lpstr>Transistor Switching Networks</vt:lpstr>
      <vt:lpstr>Transistor Switching Networks</vt:lpstr>
      <vt:lpstr>Transistor Switching Networks</vt:lpstr>
      <vt:lpstr>Transistor Switching Networks</vt:lpstr>
      <vt:lpstr>Transistor Switching Networks</vt:lpstr>
      <vt:lpstr>Transistor Switching Networks</vt:lpstr>
      <vt:lpstr>Transistor Switching Networks</vt:lpstr>
      <vt:lpstr>BJT AC Analysis</vt:lpstr>
      <vt:lpstr>BJT AC Analysis</vt:lpstr>
      <vt:lpstr>BJT AC Analysis</vt:lpstr>
      <vt:lpstr>BJT AC Analysis</vt:lpstr>
      <vt:lpstr>BJT  TRANSISTOR  MODELING</vt:lpstr>
      <vt:lpstr>BJT TRANSISTOR MODELING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Orçun Madran</dc:creator>
  <cp:lastModifiedBy>DR.Ahmed Saker 2o1O</cp:lastModifiedBy>
  <cp:revision>810</cp:revision>
  <dcterms:created xsi:type="dcterms:W3CDTF">2006-09-03T22:05:48Z</dcterms:created>
  <dcterms:modified xsi:type="dcterms:W3CDTF">2021-04-21T06:15:31Z</dcterms:modified>
</cp:coreProperties>
</file>